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80" r:id="rId4"/>
    <p:sldId id="281" r:id="rId5"/>
    <p:sldId id="282" r:id="rId6"/>
    <p:sldId id="294" r:id="rId7"/>
    <p:sldId id="297" r:id="rId8"/>
    <p:sldId id="295" r:id="rId9"/>
    <p:sldId id="298" r:id="rId10"/>
    <p:sldId id="296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29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78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19"/>
    <p:restoredTop sz="94556"/>
  </p:normalViewPr>
  <p:slideViewPr>
    <p:cSldViewPr snapToGrid="0" snapToObjects="1">
      <p:cViewPr varScale="1">
        <p:scale>
          <a:sx n="140" d="100"/>
          <a:sy n="140" d="100"/>
        </p:scale>
        <p:origin x="83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25818-FA11-B44A-AB26-D81D6A34241A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98252-9EF6-374D-BB6A-0E6E88D50B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7639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36CAB-E8A0-2BD4-8B66-65DB2DEED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223EE4-B4C4-DE90-499F-B91873FE4A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7405A4-845C-F6A5-A750-030FE32C3D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41B56-8EDD-4E1C-93D9-CA0E1C671F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3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0ED79-1A2A-5930-7AF0-FB97454C3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747AE2-C66C-75F4-DC98-C8415FDA9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14E2A3-1AB3-C520-12F3-23BC704A3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A0A08-082B-3AA8-50F4-BBF8498C6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15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6AB3C-AAAA-9A76-89CE-6980FF63A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9C2C57-0DE4-ED2F-9ECF-A4B8323897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2AB235-D9DB-A007-C8BB-C3A479242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A1FE9-DEFE-0C81-8EF4-D8B057B93E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43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31D1-46BE-943F-2502-697EC6DA6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8C764F-0A4E-7241-9E28-DBD12DFFA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B0FCC2-8AE2-DAF2-EBB6-649BCCCC9C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06704-3E1C-3235-4BDE-184F8350B2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19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48397-EB16-FA61-5B29-B0E29E92F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7E8F0-D22C-0274-664F-ED8EEA681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C4C8BF-897E-2456-AC12-BB6A7D8B2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45AF7-4BF4-386A-9911-7494394AA0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994A0-B8DE-553B-4543-F36C54195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DCE8F4-AC75-037D-F231-E27EEF00D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C9098C-237E-5B12-C9A8-4ADEA428A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696D4-A6DE-5467-90CC-CC1062DB41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35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2D52D-2FEE-2691-282F-D4D828D62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82544-6F7A-DA63-9B8C-68FA6A4235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D293E4-F47D-25E3-C937-721A7FCE5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05E3B-AF6D-FE2F-64B2-29F64FAA96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85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3AF05-BD13-C8FD-AD67-CE3154AF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327684-AA06-EC8B-60AD-E6A7069CE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10A81E-C87F-5345-DC36-49E1A4960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8C886-266B-734A-9596-077EAB728A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90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BE0E5-7EF4-D39A-9F45-0CFC62BEA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1B74BE-5B15-5D2B-E435-030353428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0D0C06-8093-9095-CBB8-C41411CA83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378FD-EC08-AE85-1049-E890A5FC2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29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CCA0-2511-2DB8-6FFB-AA13AD670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167750-45A7-1D4D-69A5-FB3FD3903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23AB21-DCA3-5022-0B8B-ABB1A0033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5C3D4-2EEA-FA5E-9A7A-6EAF8048FD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17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5BE4C-E9EB-E0B3-9D87-1A8BF3FB0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366C7-7D14-F974-9472-DC665E4891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522CA4-C5D3-B519-F6C3-3F7766600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59332-CD0F-120C-EE11-8B3F82DC68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799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8D454-1F5B-4F69-F1DB-35DE1DEE4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B24EB-77B0-F74F-F32E-31D9723B3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71673-27E6-C0B8-EF35-354EA782C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7AD26-F2B9-AE9A-B9F0-1051E5BAB4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80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B5307-8DD3-BE49-FAC4-56B75DB3B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EF47E7-C83C-2EF9-77BD-C14DE14EC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AB5DE-252F-3E47-85A4-B45278AAD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50364-BBBD-632F-F2D5-AA3DD7E7A8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65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B2519-C880-B6CD-56B6-32CC9CEAC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723A8-7F03-2372-3002-366218427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1C148C-C343-0163-0299-3153929FC6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29194-3C0C-9205-9807-1FD0A8E2B5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529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65EAF-3496-ED42-4219-FDD7281E1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D9890-98E6-4CA6-8E79-9E9933964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B7E72-880C-7617-BEAB-36A5E2A7B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CFD0C-8D81-4EEA-D287-AAE0D9DC4D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77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8B781-4024-E90A-1393-25E9527F3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CA7F8-2B74-2479-1249-15F88753D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BAD203-518C-C968-E28C-A6C030F4B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31063-FADC-6F94-51B4-522371F02D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67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45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46" y="198018"/>
            <a:ext cx="10091057" cy="80073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1D478D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77645" y="1107212"/>
            <a:ext cx="10091057" cy="5119419"/>
          </a:xfrm>
          <a:prstGeom prst="rect">
            <a:avLst/>
          </a:prstGeom>
        </p:spPr>
        <p:txBody>
          <a:bodyPr/>
          <a:lstStyle>
            <a:lvl1pPr>
              <a:buClr>
                <a:srgbClr val="EC161E"/>
              </a:buClr>
              <a:defRPr b="0" i="0">
                <a:latin typeface="Garamond" panose="02020404030301010803" pitchFamily="18" charset="0"/>
              </a:defRPr>
            </a:lvl1pPr>
            <a:lvl2pPr>
              <a:buClr>
                <a:srgbClr val="EC161E"/>
              </a:buClr>
              <a:defRPr b="0" i="0">
                <a:latin typeface="Garamond" panose="02020404030301010803" pitchFamily="18" charset="0"/>
              </a:defRPr>
            </a:lvl2pPr>
            <a:lvl3pPr>
              <a:buClr>
                <a:srgbClr val="EC161E"/>
              </a:buClr>
              <a:defRPr b="0" i="0">
                <a:latin typeface="Garamond" panose="02020404030301010803" pitchFamily="18" charset="0"/>
              </a:defRPr>
            </a:lvl3pPr>
            <a:lvl4pPr>
              <a:buClr>
                <a:srgbClr val="EC161E"/>
              </a:buClr>
              <a:defRPr b="0" i="0">
                <a:latin typeface="Garamond" panose="02020404030301010803" pitchFamily="18" charset="0"/>
              </a:defRPr>
            </a:lvl4pPr>
            <a:lvl5pPr>
              <a:buClr>
                <a:srgbClr val="EC161E"/>
              </a:buClr>
              <a:defRPr b="0" i="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76057" y="6335092"/>
            <a:ext cx="953876" cy="303635"/>
          </a:xfrm>
          <a:prstGeom prst="rect">
            <a:avLst/>
          </a:prstGeom>
        </p:spPr>
        <p:txBody>
          <a:bodyPr/>
          <a:lstStyle/>
          <a:p>
            <a:fld id="{E6AB43E4-50CA-4C2C-85A5-96A86E051D44}" type="datetimeFigureOut">
              <a:rPr lang="en-GB" smtClean="0"/>
              <a:pPr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63968" y="6335092"/>
            <a:ext cx="3488267" cy="30363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8435" y="6335092"/>
            <a:ext cx="440267" cy="303635"/>
          </a:xfrm>
          <a:prstGeom prst="rect">
            <a:avLst/>
          </a:prstGeom>
        </p:spPr>
        <p:txBody>
          <a:bodyPr/>
          <a:lstStyle/>
          <a:p>
            <a:fld id="{19F79796-0FD2-4F37-8FD7-CF9BDE84C19C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9314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828" y="1496293"/>
            <a:ext cx="11722443" cy="226080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 i="0">
                <a:solidFill>
                  <a:srgbClr val="17479F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828" y="3849173"/>
            <a:ext cx="11722443" cy="16557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rgbClr val="17479F"/>
                </a:solidFill>
                <a:latin typeface="Garamond" panose="02020404030301010803" pitchFamily="18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313027" y="6356352"/>
            <a:ext cx="953876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t>9/17/26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9277" y="6356352"/>
            <a:ext cx="5594363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10221" y="6356352"/>
            <a:ext cx="689919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95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77646" y="1139774"/>
            <a:ext cx="4915105" cy="5086857"/>
          </a:xfrm>
          <a:prstGeom prst="rect">
            <a:avLst/>
          </a:prstGeom>
        </p:spPr>
        <p:txBody>
          <a:bodyPr/>
          <a:lstStyle>
            <a:lvl1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1pPr>
            <a:lvl2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2pPr>
            <a:lvl3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3pPr>
            <a:lvl4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4pPr>
            <a:lvl5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53597" y="1139774"/>
            <a:ext cx="4915105" cy="5086857"/>
          </a:xfrm>
          <a:prstGeom prst="rect">
            <a:avLst/>
          </a:prstGeom>
        </p:spPr>
        <p:txBody>
          <a:bodyPr/>
          <a:lstStyle>
            <a:lvl1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1pPr>
            <a:lvl2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2pPr>
            <a:lvl3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3pPr>
            <a:lvl4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4pPr>
            <a:lvl5pPr>
              <a:buClr>
                <a:srgbClr val="C8252B"/>
              </a:buClr>
              <a:defRPr b="0" i="0">
                <a:latin typeface="Garamond" panose="02020404030301010803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313027" y="6356352"/>
            <a:ext cx="953876" cy="365125"/>
          </a:xfrm>
          <a:prstGeom prst="rect">
            <a:avLst/>
          </a:prstGeom>
        </p:spPr>
        <p:txBody>
          <a:bodyPr/>
          <a:lstStyle/>
          <a:p>
            <a:fld id="{E6AB43E4-50CA-4C2C-85A5-96A86E051D44}" type="datetimeFigureOut">
              <a:rPr lang="en-GB" smtClean="0"/>
              <a:pPr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9277" y="6356352"/>
            <a:ext cx="5594363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10221" y="6356352"/>
            <a:ext cx="689919" cy="365125"/>
          </a:xfrm>
          <a:prstGeom prst="rect">
            <a:avLst/>
          </a:prstGeom>
        </p:spPr>
        <p:txBody>
          <a:bodyPr/>
          <a:lstStyle/>
          <a:p>
            <a:fld id="{19F79796-0FD2-4F37-8FD7-CF9BDE84C19C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840C9E2-C1C6-95AE-10C0-C7ECD8BB0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46" y="198018"/>
            <a:ext cx="10091057" cy="80073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17479F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74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313027" y="6356352"/>
            <a:ext cx="953876" cy="365125"/>
          </a:xfrm>
          <a:prstGeom prst="rect">
            <a:avLst/>
          </a:prstGeom>
        </p:spPr>
        <p:txBody>
          <a:bodyPr/>
          <a:lstStyle/>
          <a:p>
            <a:fld id="{E6AB43E4-50CA-4C2C-85A5-96A86E051D44}" type="datetimeFigureOut">
              <a:rPr lang="en-GB" smtClean="0"/>
              <a:pPr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49277" y="6356352"/>
            <a:ext cx="5594363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10221" y="6356352"/>
            <a:ext cx="689919" cy="365125"/>
          </a:xfrm>
          <a:prstGeom prst="rect">
            <a:avLst/>
          </a:prstGeom>
        </p:spPr>
        <p:txBody>
          <a:bodyPr/>
          <a:lstStyle/>
          <a:p>
            <a:fld id="{19F79796-0FD2-4F37-8FD7-CF9BDE84C19C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1D00A4-B02D-16BA-2F45-84515531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46" y="198018"/>
            <a:ext cx="10091057" cy="80073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rgbClr val="17479F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791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308" y="267858"/>
            <a:ext cx="3932237" cy="1789545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17479F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55288" y="267855"/>
            <a:ext cx="6017149" cy="5593196"/>
          </a:xfrm>
          <a:prstGeom prst="rect">
            <a:avLst/>
          </a:prstGeom>
        </p:spPr>
        <p:txBody>
          <a:bodyPr/>
          <a:lstStyle>
            <a:lvl1pPr>
              <a:buClr>
                <a:srgbClr val="C8252B"/>
              </a:buClr>
              <a:defRPr sz="3200">
                <a:latin typeface="Garamond" panose="02020404030301010803" pitchFamily="18" charset="0"/>
              </a:defRPr>
            </a:lvl1pPr>
            <a:lvl2pPr>
              <a:buClr>
                <a:srgbClr val="C8252B"/>
              </a:buClr>
              <a:defRPr sz="2800">
                <a:latin typeface="Garamond" panose="02020404030301010803" pitchFamily="18" charset="0"/>
              </a:defRPr>
            </a:lvl2pPr>
            <a:lvl3pPr>
              <a:buClr>
                <a:srgbClr val="C8252B"/>
              </a:buClr>
              <a:defRPr sz="2400">
                <a:latin typeface="Garamond" panose="02020404030301010803" pitchFamily="18" charset="0"/>
              </a:defRPr>
            </a:lvl3pPr>
            <a:lvl4pPr>
              <a:buClr>
                <a:srgbClr val="C8252B"/>
              </a:buClr>
              <a:defRPr sz="2000">
                <a:latin typeface="Garamond" panose="02020404030301010803" pitchFamily="18" charset="0"/>
              </a:defRPr>
            </a:lvl4pPr>
            <a:lvl5pPr>
              <a:buClr>
                <a:srgbClr val="C8252B"/>
              </a:buClr>
              <a:defRPr sz="2000">
                <a:latin typeface="Garamond" panose="02020404030301010803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308" y="2057402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aramond" panose="02020404030301010803" pitchFamily="18" charset="0"/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313027" y="6356352"/>
            <a:ext cx="953876" cy="365125"/>
          </a:xfrm>
          <a:prstGeom prst="rect">
            <a:avLst/>
          </a:prstGeom>
        </p:spPr>
        <p:txBody>
          <a:bodyPr/>
          <a:lstStyle/>
          <a:p>
            <a:fld id="{E6AB43E4-50CA-4C2C-85A5-96A86E051D44}" type="datetimeFigureOut">
              <a:rPr lang="en-GB" smtClean="0"/>
              <a:pPr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9277" y="6356352"/>
            <a:ext cx="5594363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10221" y="6356352"/>
            <a:ext cx="689919" cy="365125"/>
          </a:xfrm>
          <a:prstGeom prst="rect">
            <a:avLst/>
          </a:prstGeom>
        </p:spPr>
        <p:txBody>
          <a:bodyPr/>
          <a:lstStyle/>
          <a:p>
            <a:fld id="{19F79796-0FD2-4F37-8FD7-CF9BDE84C19C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172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8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35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2149" y="241561"/>
            <a:ext cx="10091057" cy="8007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147" y="1346887"/>
            <a:ext cx="11728623" cy="4706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C6A5F06-1B3F-405B-2B5D-FFE773144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6057" y="6335092"/>
            <a:ext cx="953876" cy="303635"/>
          </a:xfrm>
          <a:prstGeom prst="rect">
            <a:avLst/>
          </a:prstGeom>
        </p:spPr>
        <p:txBody>
          <a:bodyPr/>
          <a:lstStyle/>
          <a:p>
            <a:fld id="{E6AB43E4-50CA-4C2C-85A5-96A86E051D44}" type="datetimeFigureOut">
              <a:rPr lang="en-GB" smtClean="0"/>
              <a:pPr/>
              <a:t>17/09/2026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9B351CA-775C-ADE5-DC7F-2C7D21FD6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63968" y="6335092"/>
            <a:ext cx="3488267" cy="30363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A64647F-F642-4C85-26EC-A43E560D2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28435" y="6335092"/>
            <a:ext cx="440267" cy="303635"/>
          </a:xfrm>
          <a:prstGeom prst="rect">
            <a:avLst/>
          </a:prstGeom>
        </p:spPr>
        <p:txBody>
          <a:bodyPr/>
          <a:lstStyle/>
          <a:p>
            <a:fld id="{19F79796-0FD2-4F37-8FD7-CF9BDE84C19C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84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B3A5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rgbClr val="43C1C4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rgbClr val="43C1C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rgbClr val="43C1C4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rgbClr val="43C1C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rgbClr val="43C1C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1.wdp"/><Relationship Id="rId11" Type="http://schemas.openxmlformats.org/officeDocument/2006/relationships/image" Target="../media/image11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10" Type="http://schemas.openxmlformats.org/officeDocument/2006/relationships/image" Target="../media/image17.org&amp;utm_campaign=index&amp;utm_content=thumbnail"/><Relationship Id="rId4" Type="http://schemas.openxmlformats.org/officeDocument/2006/relationships/image" Target="../media/image12.jpg"/><Relationship Id="rId9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jpeg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image" Target="../media/image25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4.wdp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4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10" Type="http://schemas.openxmlformats.org/officeDocument/2006/relationships/image" Target="../media/image3.png"/><Relationship Id="rId4" Type="http://schemas.openxmlformats.org/officeDocument/2006/relationships/image" Target="../media/image29.sv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icob_new_assets/sicob_artwork.jpeg"/>
          <p:cNvPicPr>
            <a:picLocks noChangeAspect="1"/>
          </p:cNvPicPr>
          <p:nvPr/>
        </p:nvPicPr>
        <p:blipFill>
          <a:blip r:embed="rId3"/>
          <a:srcRect r="1359"/>
          <a:stretch/>
        </p:blipFill>
        <p:spPr>
          <a:xfrm>
            <a:off x="0" y="0"/>
            <a:ext cx="47365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736592" y="0"/>
            <a:ext cx="128016" cy="6858000"/>
          </a:xfrm>
          <a:prstGeom prst="rect">
            <a:avLst/>
          </a:prstGeom>
          <a:solidFill>
            <a:srgbClr val="A4D3CF"/>
          </a:solidFill>
          <a:ln w="12700">
            <a:solidFill>
              <a:srgbClr val="A4D3C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1"/>
          <p:cNvSpPr/>
          <p:nvPr/>
        </p:nvSpPr>
        <p:spPr>
          <a:xfrm>
            <a:off x="5455438" y="2235311"/>
            <a:ext cx="6253007" cy="16416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TEN-YEAR ANATOMICAL AND CLINICAL DURABILITY OF CONCURRENT SLEEVE GASTRECTOMY AND HIATAL HERNIA REPAIR: A MULTICENTER RETROSPECTIVE COHORT STUDY</a:t>
            </a:r>
          </a:p>
        </p:txBody>
      </p:sp>
      <p:sp>
        <p:nvSpPr>
          <p:cNvPr id="5" name="Shape 2"/>
          <p:cNvSpPr/>
          <p:nvPr/>
        </p:nvSpPr>
        <p:spPr>
          <a:xfrm>
            <a:off x="6537960" y="4054195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DCD2BC4C-7AA7-4BA5-1749-267BB9BEAD11}"/>
              </a:ext>
            </a:extLst>
          </p:cNvPr>
          <p:cNvSpPr txBox="1"/>
          <p:nvPr/>
        </p:nvSpPr>
        <p:spPr>
          <a:xfrm>
            <a:off x="5455438" y="4231420"/>
            <a:ext cx="609696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RELATORE: 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Dr.ssa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Beatrice De Luca</a:t>
            </a: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Francesco Maria Carrano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B. De Luca, F. Angrisani, G.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Griguolo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F. C. Campanile, N. Perrotta, C. E. Boru, L. Angrisani, G. Silecchia</a:t>
            </a: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Università degli Studi La Sapienza</a:t>
            </a: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Ospedale Sant’Andrea, Roma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5EAD960B-5DB7-7AF0-2B5B-088A0285D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508" y="0"/>
            <a:ext cx="2775563" cy="831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3D94C-8681-A44D-C756-312CA9751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CD675CBF-84FB-5909-C0B7-A72595FB2613}"/>
              </a:ext>
            </a:extLst>
          </p:cNvPr>
          <p:cNvSpPr/>
          <p:nvPr/>
        </p:nvSpPr>
        <p:spPr>
          <a:xfrm>
            <a:off x="691116" y="289553"/>
            <a:ext cx="2893748" cy="72874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endParaRPr lang="en-US" sz="25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4105D841-378D-FB5D-98A9-FE61A9FE3FF8}"/>
              </a:ext>
            </a:extLst>
          </p:cNvPr>
          <p:cNvSpPr/>
          <p:nvPr/>
        </p:nvSpPr>
        <p:spPr>
          <a:xfrm>
            <a:off x="1033646" y="1155602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7B523D05-983C-D108-91E5-7F156DE85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AD68731-93A2-0DDA-7956-E6B235E13C3F}"/>
              </a:ext>
            </a:extLst>
          </p:cNvPr>
          <p:cNvSpPr txBox="1"/>
          <p:nvPr/>
        </p:nvSpPr>
        <p:spPr>
          <a:xfrm>
            <a:off x="1033646" y="506974"/>
            <a:ext cx="417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 No disclosure</a:t>
            </a:r>
          </a:p>
        </p:txBody>
      </p:sp>
      <p:pic>
        <p:nvPicPr>
          <p:cNvPr id="1026" name="Picture 2" descr="SICOB — Science, Care, Innovation">
            <a:extLst>
              <a:ext uri="{FF2B5EF4-FFF2-40B4-BE49-F238E27FC236}">
                <a16:creationId xmlns:a16="http://schemas.microsoft.com/office/drawing/2014/main" id="{547518DF-BF8C-14FB-5BDD-47A1D7276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BE893684-4294-99A4-7F51-836188204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4122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668E1-DD79-10A0-E7DF-ADF8F3192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SICOB — Science, Care, Innovation">
            <a:extLst>
              <a:ext uri="{FF2B5EF4-FFF2-40B4-BE49-F238E27FC236}">
                <a16:creationId xmlns:a16="http://schemas.microsoft.com/office/drawing/2014/main" id="{E685253F-2D54-534B-B0C5-65481E393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2">
            <a:extLst>
              <a:ext uri="{FF2B5EF4-FFF2-40B4-BE49-F238E27FC236}">
                <a16:creationId xmlns:a16="http://schemas.microsoft.com/office/drawing/2014/main" id="{47C319E7-E3E0-62ED-5100-8B20B8C6C218}"/>
              </a:ext>
            </a:extLst>
          </p:cNvPr>
          <p:cNvSpPr/>
          <p:nvPr/>
        </p:nvSpPr>
        <p:spPr>
          <a:xfrm flipV="1">
            <a:off x="1303809" y="1027890"/>
            <a:ext cx="6655627" cy="2223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42D4DAA3-83AC-5101-D107-03487F93B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E6BA5-3722-EC98-9538-E03D1BBA8B4D}"/>
              </a:ext>
            </a:extLst>
          </p:cNvPr>
          <p:cNvSpPr txBox="1">
            <a:spLocks/>
          </p:cNvSpPr>
          <p:nvPr/>
        </p:nvSpPr>
        <p:spPr>
          <a:xfrm>
            <a:off x="1144087" y="227156"/>
            <a:ext cx="10091057" cy="8007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B3A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latin typeface="Inter"/>
                <a:ea typeface="+mn-ea"/>
                <a:cs typeface="+mn-cs"/>
              </a:rPr>
              <a:t>La </a:t>
            </a:r>
            <a:r>
              <a:rPr lang="en-US" dirty="0" err="1">
                <a:latin typeface="Inter"/>
                <a:ea typeface="+mn-ea"/>
                <a:cs typeface="+mn-cs"/>
              </a:rPr>
              <a:t>correlazione</a:t>
            </a:r>
            <a:r>
              <a:rPr lang="en-US" dirty="0">
                <a:latin typeface="Inter"/>
                <a:ea typeface="+mn-ea"/>
                <a:cs typeface="+mn-cs"/>
              </a:rPr>
              <a:t> </a:t>
            </a:r>
            <a:r>
              <a:rPr lang="en-US" dirty="0" err="1">
                <a:latin typeface="Inter"/>
                <a:ea typeface="+mn-ea"/>
                <a:cs typeface="+mn-cs"/>
              </a:rPr>
              <a:t>tra</a:t>
            </a:r>
            <a:r>
              <a:rPr lang="en-US" dirty="0">
                <a:latin typeface="Inter"/>
                <a:ea typeface="+mn-ea"/>
                <a:cs typeface="+mn-cs"/>
              </a:rPr>
              <a:t> </a:t>
            </a:r>
            <a:r>
              <a:rPr lang="en-US" dirty="0" err="1">
                <a:latin typeface="Inter"/>
                <a:ea typeface="+mn-ea"/>
                <a:cs typeface="+mn-cs"/>
              </a:rPr>
              <a:t>Obesità</a:t>
            </a:r>
            <a:r>
              <a:rPr lang="en-US" dirty="0">
                <a:latin typeface="Inter"/>
                <a:ea typeface="+mn-ea"/>
                <a:cs typeface="+mn-cs"/>
              </a:rPr>
              <a:t> ed Ernia Iatale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050507D7-0626-0B31-2CAF-44A3C4529F6C}"/>
              </a:ext>
            </a:extLst>
          </p:cNvPr>
          <p:cNvSpPr/>
          <p:nvPr/>
        </p:nvSpPr>
        <p:spPr>
          <a:xfrm>
            <a:off x="998282" y="1679016"/>
            <a:ext cx="5097718" cy="41510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tx2"/>
                </a:solidFill>
              </a:rPr>
              <a:t>Alta prevalenza preoperatoria</a:t>
            </a:r>
          </a:p>
          <a:p>
            <a:endParaRPr lang="it-IT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chemeClr val="tx2"/>
                </a:solidFill>
              </a:rPr>
              <a:t>Obesità e ernia iatale sono frequentemente associate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chemeClr val="tx2"/>
                </a:solidFill>
              </a:rPr>
              <a:t>nei candidati a chirurgia bariatrica prevalenza basale di ernia iatale del 37-40% principalmente per l’aumento cronico della pressione addominale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chemeClr val="tx2"/>
                </a:solidFill>
              </a:rPr>
              <a:t>La Sleeve Gastrectomy (LSG) è la procedura bariatrica primaria più diffusa a livello mondiale, rappresentando il 61-67% degli interventi primari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F9E463A5-E986-6570-C672-EDC717C3B815}"/>
              </a:ext>
            </a:extLst>
          </p:cNvPr>
          <p:cNvSpPr/>
          <p:nvPr/>
        </p:nvSpPr>
        <p:spPr>
          <a:xfrm>
            <a:off x="6734064" y="1679016"/>
            <a:ext cx="5097718" cy="45884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2400" b="1" dirty="0">
              <a:solidFill>
                <a:schemeClr val="tx2"/>
              </a:solidFill>
            </a:endParaRPr>
          </a:p>
          <a:p>
            <a:r>
              <a:rPr lang="it-IT" sz="2400" b="1" dirty="0">
                <a:solidFill>
                  <a:schemeClr val="tx2"/>
                </a:solidFill>
              </a:rPr>
              <a:t>Dinamiche del reflusso indotte dalla LSG</a:t>
            </a:r>
          </a:p>
          <a:p>
            <a:endParaRPr lang="it-IT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b="1" dirty="0">
                <a:solidFill>
                  <a:schemeClr val="tx2"/>
                </a:solidFill>
              </a:rPr>
              <a:t>Modificazioni anatomiche determinate dalla procedura</a:t>
            </a:r>
            <a:r>
              <a:rPr lang="it-IT" dirty="0">
                <a:solidFill>
                  <a:schemeClr val="tx2"/>
                </a:solidFill>
              </a:rPr>
              <a:t>: La LSG attenua l’angolo di His, interrompe le fibre a fionda dello sfintere esofageo inferiore (LES) e riduce la compliance gastrica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b="1" dirty="0">
                <a:solidFill>
                  <a:schemeClr val="tx2"/>
                </a:solidFill>
              </a:rPr>
              <a:t>Aumento della pressione</a:t>
            </a:r>
            <a:r>
              <a:rPr lang="it-IT" dirty="0">
                <a:solidFill>
                  <a:schemeClr val="tx2"/>
                </a:solidFill>
              </a:rPr>
              <a:t>: l’elevata pressione intragastrica all’interno della Sleeve stretta favorisce la comparsa de novo di GERD (incidenza 24-59%).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chemeClr val="tx2"/>
                </a:solidFill>
              </a:rPr>
              <a:t>-&gt; HHR + SG</a:t>
            </a:r>
          </a:p>
        </p:txBody>
      </p:sp>
      <p:pic>
        <p:nvPicPr>
          <p:cNvPr id="3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EE5BEFE3-CD08-7E81-6DF9-221DE564E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923" y="84686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95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8F55F-30BE-84FE-2245-55495AD81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F9C27410-D22F-BE95-BFFD-4F3F257C0468}"/>
              </a:ext>
            </a:extLst>
          </p:cNvPr>
          <p:cNvSpPr/>
          <p:nvPr/>
        </p:nvSpPr>
        <p:spPr>
          <a:xfrm>
            <a:off x="691116" y="420987"/>
            <a:ext cx="6253007" cy="58550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</a:t>
            </a:r>
            <a:r>
              <a:rPr lang="en-US" sz="36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domanda</a:t>
            </a:r>
            <a:r>
              <a:rPr lang="en-US" sz="36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ancora</a:t>
            </a:r>
            <a:r>
              <a:rPr lang="en-US" sz="36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aperta</a:t>
            </a:r>
            <a:endParaRPr lang="en-US" sz="36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89D7C4D2-5DF1-195D-44FD-D7EE220B6AED}"/>
              </a:ext>
            </a:extLst>
          </p:cNvPr>
          <p:cNvSpPr/>
          <p:nvPr/>
        </p:nvSpPr>
        <p:spPr>
          <a:xfrm>
            <a:off x="1269440" y="1273644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FC9E4493-CB8D-4B00-DACD-92CB99CC6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2" name="Immagine 6" descr="ln001.png">
            <a:extLst>
              <a:ext uri="{FF2B5EF4-FFF2-40B4-BE49-F238E27FC236}">
                <a16:creationId xmlns:a16="http://schemas.microsoft.com/office/drawing/2014/main" id="{C6C3961E-5F29-21C8-C88C-32DB26C710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1" t="5466" r="11668" b="18634"/>
          <a:stretch>
            <a:fillRect/>
          </a:stretch>
        </p:blipFill>
        <p:spPr bwMode="auto">
          <a:xfrm>
            <a:off x="8366276" y="81774"/>
            <a:ext cx="2116823" cy="252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2">
            <a:extLst>
              <a:ext uri="{FF2B5EF4-FFF2-40B4-BE49-F238E27FC236}">
                <a16:creationId xmlns:a16="http://schemas.microsoft.com/office/drawing/2014/main" id="{3497EB5D-83A9-3DD9-8283-2CCC8EEC74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7316" y="81774"/>
            <a:ext cx="1298339" cy="2521754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AB4D5643-15EF-3444-66CD-1B0AA98FFD85}"/>
              </a:ext>
            </a:extLst>
          </p:cNvPr>
          <p:cNvSpPr txBox="1"/>
          <p:nvPr/>
        </p:nvSpPr>
        <p:spPr>
          <a:xfrm>
            <a:off x="1393430" y="2089797"/>
            <a:ext cx="555069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950" b="0" i="0" u="none" dirty="0">
                <a:solidFill>
                  <a:srgbClr val="0284C7"/>
                </a:solidFill>
                <a:latin typeface="Montserrat SemiBold"/>
              </a:rPr>
              <a:t>Validazione clinica a lungo termine</a:t>
            </a:r>
            <a:endParaRPr sz="1950" b="0" i="0" u="none" dirty="0">
              <a:solidFill>
                <a:srgbClr val="0284C7"/>
              </a:solidFill>
              <a:latin typeface="Montserrat SemiBold"/>
            </a:endParaRPr>
          </a:p>
        </p:txBody>
      </p:sp>
      <p:pic>
        <p:nvPicPr>
          <p:cNvPr id="9" name="Picture 18">
            <a:extLst>
              <a:ext uri="{FF2B5EF4-FFF2-40B4-BE49-F238E27FC236}">
                <a16:creationId xmlns:a16="http://schemas.microsoft.com/office/drawing/2014/main" id="{20372407-3D21-4542-4BB8-FA6577901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2154" y="4567648"/>
            <a:ext cx="5435507" cy="2153333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801E3238-B44A-DC1D-3ED8-2FA6A1B2F7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128" y="5008562"/>
            <a:ext cx="1849438" cy="1849438"/>
          </a:xfrm>
          <a:prstGeom prst="rect">
            <a:avLst/>
          </a:prstGeom>
        </p:spPr>
      </p:pic>
      <p:pic>
        <p:nvPicPr>
          <p:cNvPr id="11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8A9F0CB8-BCD5-9F86-128C-9E9406468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86" y="5933281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88CAE5B-6733-7C5F-6DD8-B17E268EC097}"/>
              </a:ext>
            </a:extLst>
          </p:cNvPr>
          <p:cNvSpPr txBox="1"/>
          <p:nvPr/>
        </p:nvSpPr>
        <p:spPr>
          <a:xfrm>
            <a:off x="1241395" y="2547251"/>
            <a:ext cx="61026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800" b="0" i="0" kern="1200" dirty="0"/>
              <a:t>La riparazione concomitante dell’ernia iatale durante l’intervento di Sleeve Gastrectomy è ampiamente praticata, ma in letteratura i dati sono scarsi sugli esiti a oltre 5 anni.</a:t>
            </a:r>
            <a:endParaRPr lang="en-US" sz="1800" kern="1200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F4B03FA-5CB9-BFDE-3CB5-F97DBA1A6319}"/>
              </a:ext>
            </a:extLst>
          </p:cNvPr>
          <p:cNvSpPr txBox="1"/>
          <p:nvPr/>
        </p:nvSpPr>
        <p:spPr>
          <a:xfrm>
            <a:off x="1269440" y="3680632"/>
            <a:ext cx="6102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defTabSz="4889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800" kern="1200" dirty="0"/>
              <a:t>Domanda: </a:t>
            </a:r>
            <a:r>
              <a:rPr lang="it-IT" sz="1800" b="0" i="0" kern="1200" dirty="0"/>
              <a:t>La recidiva all’imaging postoperatorio si traduce realmente in fallimento clinico e sintomatologia per il paziente?</a:t>
            </a:r>
            <a:endParaRPr lang="en-US" sz="1800" kern="1200" dirty="0"/>
          </a:p>
        </p:txBody>
      </p:sp>
      <p:sp>
        <p:nvSpPr>
          <p:cNvPr id="23" name="Rettangolo 22" descr="Dottore">
            <a:extLst>
              <a:ext uri="{FF2B5EF4-FFF2-40B4-BE49-F238E27FC236}">
                <a16:creationId xmlns:a16="http://schemas.microsoft.com/office/drawing/2014/main" id="{DE58AE15-BF6D-FC31-38A2-545A4EE9F36D}"/>
              </a:ext>
            </a:extLst>
          </p:cNvPr>
          <p:cNvSpPr/>
          <p:nvPr/>
        </p:nvSpPr>
        <p:spPr>
          <a:xfrm>
            <a:off x="7650200" y="2685018"/>
            <a:ext cx="600380" cy="60038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4" name="Rettangolo 23" descr="Segno di spunta">
            <a:extLst>
              <a:ext uri="{FF2B5EF4-FFF2-40B4-BE49-F238E27FC236}">
                <a16:creationId xmlns:a16="http://schemas.microsoft.com/office/drawing/2014/main" id="{ADE4FCEC-B0BD-5A07-24B9-B2916B374B5C}"/>
              </a:ext>
            </a:extLst>
          </p:cNvPr>
          <p:cNvSpPr/>
          <p:nvPr/>
        </p:nvSpPr>
        <p:spPr>
          <a:xfrm>
            <a:off x="7650200" y="3726583"/>
            <a:ext cx="600380" cy="60038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0652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BA486-7992-7FD3-1B4D-EC00846D8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A2B75770-89D5-9DDA-E3C9-2D7D382B0116}"/>
              </a:ext>
            </a:extLst>
          </p:cNvPr>
          <p:cNvSpPr/>
          <p:nvPr/>
        </p:nvSpPr>
        <p:spPr>
          <a:xfrm>
            <a:off x="709909" y="98861"/>
            <a:ext cx="4380663" cy="100636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</a:t>
            </a:r>
            <a:r>
              <a:rPr lang="en-US" sz="36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dello</a:t>
            </a:r>
            <a:r>
              <a:rPr lang="en-US" sz="36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studio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07155D76-159D-4966-28C7-9F458D5D62E7}"/>
              </a:ext>
            </a:extLst>
          </p:cNvPr>
          <p:cNvSpPr/>
          <p:nvPr/>
        </p:nvSpPr>
        <p:spPr>
          <a:xfrm>
            <a:off x="1158652" y="851614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3FBF78C8-7D3F-6A9F-1E56-2AB006E0A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grpSp>
        <p:nvGrpSpPr>
          <p:cNvPr id="7" name="Group 45">
            <a:extLst>
              <a:ext uri="{FF2B5EF4-FFF2-40B4-BE49-F238E27FC236}">
                <a16:creationId xmlns:a16="http://schemas.microsoft.com/office/drawing/2014/main" id="{39FB6F7A-963A-C8D5-EAE7-C0493D2EE146}"/>
              </a:ext>
            </a:extLst>
          </p:cNvPr>
          <p:cNvGrpSpPr/>
          <p:nvPr/>
        </p:nvGrpSpPr>
        <p:grpSpPr>
          <a:xfrm>
            <a:off x="8302853" y="33931"/>
            <a:ext cx="3889147" cy="6770431"/>
            <a:chOff x="8302853" y="33931"/>
            <a:chExt cx="3889147" cy="6770431"/>
          </a:xfrm>
        </p:grpSpPr>
        <p:pic>
          <p:nvPicPr>
            <p:cNvPr id="8" name="Picture 17" descr="italy map icon vector 36035674 Vector Art at Vecteezy">
              <a:extLst>
                <a:ext uri="{FF2B5EF4-FFF2-40B4-BE49-F238E27FC236}">
                  <a16:creationId xmlns:a16="http://schemas.microsoft.com/office/drawing/2014/main" id="{CD885395-A51B-66DA-1DFF-7A2480B2C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204" t="8826" r="15512" b="8826"/>
            <a:stretch>
              <a:fillRect/>
            </a:stretch>
          </p:blipFill>
          <p:spPr>
            <a:xfrm>
              <a:off x="9597312" y="1864355"/>
              <a:ext cx="2435028" cy="2894179"/>
            </a:xfrm>
            <a:prstGeom prst="rect">
              <a:avLst/>
            </a:prstGeom>
          </p:spPr>
        </p:pic>
        <p:pic>
          <p:nvPicPr>
            <p:cNvPr id="9" name="Picture 18" descr="Università degli Studi di Napoli Federico II - InnovationVillage">
              <a:extLst>
                <a:ext uri="{FF2B5EF4-FFF2-40B4-BE49-F238E27FC236}">
                  <a16:creationId xmlns:a16="http://schemas.microsoft.com/office/drawing/2014/main" id="{50B05DC2-9C25-AF80-17A8-065775BAB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46016" y="4358035"/>
              <a:ext cx="1310110" cy="1310110"/>
            </a:xfrm>
            <a:prstGeom prst="rect">
              <a:avLst/>
            </a:prstGeom>
          </p:spPr>
        </p:pic>
        <p:pic>
          <p:nvPicPr>
            <p:cNvPr id="10" name="Picture 19" descr="Ospedale di Civita Castellana - ASL Viterbo">
              <a:extLst>
                <a:ext uri="{FF2B5EF4-FFF2-40B4-BE49-F238E27FC236}">
                  <a16:creationId xmlns:a16="http://schemas.microsoft.com/office/drawing/2014/main" id="{85CEE0D7-CB3D-E2E4-BB78-C08CD9C0A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63582" y="3194371"/>
              <a:ext cx="726448" cy="726448"/>
            </a:xfrm>
            <a:prstGeom prst="rect">
              <a:avLst/>
            </a:prstGeom>
          </p:spPr>
        </p:pic>
        <p:pic>
          <p:nvPicPr>
            <p:cNvPr id="11" name="Picture 20">
              <a:extLst>
                <a:ext uri="{FF2B5EF4-FFF2-40B4-BE49-F238E27FC236}">
                  <a16:creationId xmlns:a16="http://schemas.microsoft.com/office/drawing/2014/main" id="{83DFFF7A-5774-6577-1733-FFE67497F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55049" y="5207281"/>
              <a:ext cx="1269163" cy="1269163"/>
            </a:xfrm>
            <a:prstGeom prst="rect">
              <a:avLst/>
            </a:prstGeom>
          </p:spPr>
        </p:pic>
        <p:pic>
          <p:nvPicPr>
            <p:cNvPr id="12" name="Picture 21" descr="Roma, posa della prima pietra per il nuovo ospedale Sant'Andrea: pronto nel  2023">
              <a:extLst>
                <a:ext uri="{FF2B5EF4-FFF2-40B4-BE49-F238E27FC236}">
                  <a16:creationId xmlns:a16="http://schemas.microsoft.com/office/drawing/2014/main" id="{1D8E7980-A76F-6119-EF05-A6DE901AA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57031" y="602043"/>
              <a:ext cx="1834969" cy="1006366"/>
            </a:xfrm>
            <a:prstGeom prst="rect">
              <a:avLst/>
            </a:prstGeom>
          </p:spPr>
        </p:pic>
        <p:pic>
          <p:nvPicPr>
            <p:cNvPr id="13" name="Picture 22" descr="File:Uniroma1.svg - Wikimedia Commons">
              <a:extLst>
                <a:ext uri="{FF2B5EF4-FFF2-40B4-BE49-F238E27FC236}">
                  <a16:creationId xmlns:a16="http://schemas.microsoft.com/office/drawing/2014/main" id="{987EE43E-4BAC-2356-83AD-E359304A0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56126" y="33931"/>
              <a:ext cx="1715085" cy="515866"/>
            </a:xfrm>
            <a:prstGeom prst="rect">
              <a:avLst/>
            </a:prstGeom>
          </p:spPr>
        </p:pic>
        <p:sp>
          <p:nvSpPr>
            <p:cNvPr id="14" name="TextBox 25">
              <a:extLst>
                <a:ext uri="{FF2B5EF4-FFF2-40B4-BE49-F238E27FC236}">
                  <a16:creationId xmlns:a16="http://schemas.microsoft.com/office/drawing/2014/main" id="{F35C5D12-974D-96BF-DF01-5DF0398C9C3E}"/>
                </a:ext>
              </a:extLst>
            </p:cNvPr>
            <p:cNvSpPr txBox="1"/>
            <p:nvPr/>
          </p:nvSpPr>
          <p:spPr>
            <a:xfrm>
              <a:off x="8302853" y="2878408"/>
              <a:ext cx="203843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Civita Castellana Hospital</a:t>
              </a:r>
              <a:endParaRPr lang="en-US" sz="1200" dirty="0"/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103C5E1F-0F13-1C17-923F-A77B35671281}"/>
                </a:ext>
              </a:extLst>
            </p:cNvPr>
            <p:cNvSpPr txBox="1"/>
            <p:nvPr/>
          </p:nvSpPr>
          <p:spPr>
            <a:xfrm>
              <a:off x="9710481" y="6465808"/>
              <a:ext cx="247592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kern="100" dirty="0">
                  <a:solidFill>
                    <a:srgbClr val="000000"/>
                  </a:solidFill>
                  <a:effectLst/>
                </a:rPr>
                <a:t>San Carlo Hospital, Potenza</a:t>
              </a:r>
              <a:endParaRPr lang="en-US" sz="1400" dirty="0"/>
            </a:p>
          </p:txBody>
        </p:sp>
        <p:cxnSp>
          <p:nvCxnSpPr>
            <p:cNvPr id="16" name="Straight Arrow Connector 30">
              <a:extLst>
                <a:ext uri="{FF2B5EF4-FFF2-40B4-BE49-F238E27FC236}">
                  <a16:creationId xmlns:a16="http://schemas.microsoft.com/office/drawing/2014/main" id="{4A178034-C433-5201-1D5B-133E9D253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63695" y="1748367"/>
              <a:ext cx="410820" cy="16169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33">
              <a:extLst>
                <a:ext uri="{FF2B5EF4-FFF2-40B4-BE49-F238E27FC236}">
                  <a16:creationId xmlns:a16="http://schemas.microsoft.com/office/drawing/2014/main" id="{0CCB86F2-FFCE-CA74-82F3-6B73BEB35DA2}"/>
                </a:ext>
              </a:extLst>
            </p:cNvPr>
            <p:cNvCxnSpPr/>
            <p:nvPr/>
          </p:nvCxnSpPr>
          <p:spPr>
            <a:xfrm flipH="1">
              <a:off x="10049933" y="3552096"/>
              <a:ext cx="1003023" cy="105900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35">
              <a:extLst>
                <a:ext uri="{FF2B5EF4-FFF2-40B4-BE49-F238E27FC236}">
                  <a16:creationId xmlns:a16="http://schemas.microsoft.com/office/drawing/2014/main" id="{377999B9-879A-7B2D-5516-B4A3C334B2A0}"/>
                </a:ext>
              </a:extLst>
            </p:cNvPr>
            <p:cNvCxnSpPr/>
            <p:nvPr/>
          </p:nvCxnSpPr>
          <p:spPr>
            <a:xfrm>
              <a:off x="11531600" y="3725333"/>
              <a:ext cx="29633" cy="13857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37">
              <a:extLst>
                <a:ext uri="{FF2B5EF4-FFF2-40B4-BE49-F238E27FC236}">
                  <a16:creationId xmlns:a16="http://schemas.microsoft.com/office/drawing/2014/main" id="{A0B71BCC-3153-F384-F388-2B675F528C1A}"/>
                </a:ext>
              </a:extLst>
            </p:cNvPr>
            <p:cNvCxnSpPr>
              <a:endCxn id="10" idx="3"/>
            </p:cNvCxnSpPr>
            <p:nvPr/>
          </p:nvCxnSpPr>
          <p:spPr>
            <a:xfrm flipH="1">
              <a:off x="9490030" y="3173067"/>
              <a:ext cx="1148337" cy="3845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4">
            <a:extLst>
              <a:ext uri="{FF2B5EF4-FFF2-40B4-BE49-F238E27FC236}">
                <a16:creationId xmlns:a16="http://schemas.microsoft.com/office/drawing/2014/main" id="{979A54A9-B717-E04B-BE27-94465C1A5815}"/>
              </a:ext>
            </a:extLst>
          </p:cNvPr>
          <p:cNvSpPr/>
          <p:nvPr/>
        </p:nvSpPr>
        <p:spPr>
          <a:xfrm>
            <a:off x="967102" y="798444"/>
            <a:ext cx="7219790" cy="5043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13360" lvl="0" indent="-213360" defTabSz="914400">
              <a:lnSpc>
                <a:spcPct val="133000"/>
              </a:lnSpc>
              <a:buSzPct val="100000"/>
              <a:buFontTx/>
              <a:buChar char="•"/>
              <a:defRPr/>
            </a:pPr>
            <a:r>
              <a:rPr lang="it-IT" sz="2000" b="1" noProof="1">
                <a:latin typeface="Inter"/>
              </a:rPr>
              <a:t>Metodo:</a:t>
            </a:r>
            <a:r>
              <a:rPr lang="it-IT" sz="2000" noProof="1">
                <a:latin typeface="Inter"/>
              </a:rPr>
              <a:t> Multicentrico retrospettivo tra 4 centri bariatrici italiani</a:t>
            </a:r>
          </a:p>
          <a:p>
            <a:pPr marL="213360" lvl="0" indent="-213360" defTabSz="914400">
              <a:lnSpc>
                <a:spcPct val="133000"/>
              </a:lnSpc>
              <a:buSzPct val="100000"/>
              <a:buFontTx/>
              <a:buChar char="•"/>
              <a:defRPr/>
            </a:pPr>
            <a:r>
              <a:rPr lang="it-IT" sz="2000" b="1" noProof="1">
                <a:latin typeface="Inter"/>
              </a:rPr>
              <a:t>Coorte:</a:t>
            </a:r>
            <a:r>
              <a:rPr lang="it-IT" sz="2000" noProof="1">
                <a:latin typeface="Inter"/>
              </a:rPr>
              <a:t> LSG primaria + riparazione HH concomitante nel periodo 2014–2015</a:t>
            </a:r>
          </a:p>
          <a:p>
            <a:pPr lvl="0" defTabSz="914400">
              <a:lnSpc>
                <a:spcPct val="133000"/>
              </a:lnSpc>
              <a:buSzPct val="100000"/>
              <a:defRPr/>
            </a:pPr>
            <a:endParaRPr lang="it-IT" sz="2400" noProof="1">
              <a:latin typeface="Inter"/>
            </a:endParaRPr>
          </a:p>
          <a:p>
            <a:pPr marL="213360" lvl="0" indent="-213360" defTabSz="914400">
              <a:lnSpc>
                <a:spcPct val="133000"/>
              </a:lnSpc>
              <a:buSzPct val="100000"/>
              <a:buFontTx/>
              <a:buChar char="•"/>
              <a:defRPr/>
            </a:pPr>
            <a:r>
              <a:rPr lang="it-IT" sz="2400" b="1" noProof="1">
                <a:latin typeface="Inter"/>
              </a:rPr>
              <a:t>Criteri di inclusione: </a:t>
            </a:r>
          </a:p>
          <a:p>
            <a:pPr lvl="0" defTabSz="914400">
              <a:lnSpc>
                <a:spcPct val="133000"/>
              </a:lnSpc>
              <a:buSzPct val="100000"/>
              <a:defRPr/>
            </a:pPr>
            <a:r>
              <a:rPr lang="it-IT" sz="2000" noProof="1">
                <a:latin typeface="Inter"/>
              </a:rPr>
              <a:t>18-65 aa</a:t>
            </a:r>
          </a:p>
          <a:p>
            <a:pPr lvl="0" defTabSz="914400">
              <a:lnSpc>
                <a:spcPct val="133000"/>
              </a:lnSpc>
              <a:buSzPct val="100000"/>
              <a:defRPr/>
            </a:pPr>
            <a:r>
              <a:rPr lang="it-IT" sz="2000" noProof="1">
                <a:latin typeface="Inter"/>
              </a:rPr>
              <a:t>BMI &gt;35 con comorbidità o BMI &gt;40 </a:t>
            </a:r>
          </a:p>
          <a:p>
            <a:pPr lvl="0" defTabSz="914400">
              <a:lnSpc>
                <a:spcPct val="133000"/>
              </a:lnSpc>
              <a:buSzPct val="100000"/>
              <a:defRPr/>
            </a:pPr>
            <a:r>
              <a:rPr lang="it-IT" sz="2000" noProof="1">
                <a:latin typeface="Inter"/>
              </a:rPr>
              <a:t>LSG primaria</a:t>
            </a:r>
          </a:p>
          <a:p>
            <a:pPr lvl="0" defTabSz="914400">
              <a:lnSpc>
                <a:spcPct val="133000"/>
              </a:lnSpc>
              <a:buSzPct val="100000"/>
              <a:defRPr/>
            </a:pPr>
            <a:r>
              <a:rPr lang="it-IT" sz="2000" noProof="1">
                <a:latin typeface="Inter"/>
              </a:rPr>
              <a:t>HH documentata con </a:t>
            </a:r>
            <a:r>
              <a:rPr lang="it-IT" sz="2000" b="1" noProof="1">
                <a:latin typeface="Inter"/>
              </a:rPr>
              <a:t>minimo 5 anni di follow-up</a:t>
            </a:r>
          </a:p>
          <a:p>
            <a:pPr lvl="0" defTabSz="914400">
              <a:lnSpc>
                <a:spcPct val="133000"/>
              </a:lnSpc>
              <a:buSzPct val="100000"/>
              <a:defRPr/>
            </a:pPr>
            <a:endParaRPr lang="it-IT" sz="2000" b="1" noProof="1">
              <a:latin typeface="Inter"/>
            </a:endParaRPr>
          </a:p>
          <a:p>
            <a:pPr marL="213360" lvl="0" indent="-213360" defTabSz="914400">
              <a:lnSpc>
                <a:spcPct val="133000"/>
              </a:lnSpc>
              <a:buSzPct val="100000"/>
              <a:buFontTx/>
              <a:buChar char="•"/>
              <a:defRPr/>
            </a:pPr>
            <a:r>
              <a:rPr lang="it-IT" sz="2400" b="1" noProof="1">
                <a:latin typeface="Inter"/>
              </a:rPr>
              <a:t>Criteri di esclusione: </a:t>
            </a:r>
          </a:p>
          <a:p>
            <a:pPr lvl="0" defTabSz="914400">
              <a:lnSpc>
                <a:spcPct val="133000"/>
              </a:lnSpc>
              <a:buSzPct val="100000"/>
              <a:defRPr/>
            </a:pPr>
            <a:r>
              <a:rPr lang="it-IT" noProof="1">
                <a:latin typeface="Inter"/>
              </a:rPr>
              <a:t>Pregressi interventi bariatrici/antireflusso,  GERD severo (LA grade C/D) esofagite o Esofago di Barrett, ernie paraesofagee per riparazione in urgenza, e FU incompleto.</a:t>
            </a:r>
          </a:p>
          <a:p>
            <a:pPr marL="213360" lvl="0" indent="-213360" defTabSz="914400">
              <a:lnSpc>
                <a:spcPct val="133000"/>
              </a:lnSpc>
              <a:buSzPct val="100000"/>
              <a:buFontTx/>
              <a:buChar char="•"/>
              <a:defRPr/>
            </a:pPr>
            <a:endParaRPr lang="en-US" sz="2000" kern="0" dirty="0">
              <a:solidFill>
                <a:srgbClr val="1D478D"/>
              </a:solidFill>
              <a:latin typeface="Garamond" panose="02020404030301010803" pitchFamily="18" charset="0"/>
              <a:ea typeface="Sora Light" pitchFamily="34" charset="-122"/>
              <a:cs typeface="Sora Light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818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8B5CD-EA17-801C-D687-07823A22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COB — Science, Care, Innovation">
            <a:extLst>
              <a:ext uri="{FF2B5EF4-FFF2-40B4-BE49-F238E27FC236}">
                <a16:creationId xmlns:a16="http://schemas.microsoft.com/office/drawing/2014/main" id="{FB5942CC-9D21-7FCF-D103-66E667F1C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A9A5231C-ADCD-EA7F-B24E-C7BB7CAD2350}"/>
              </a:ext>
            </a:extLst>
          </p:cNvPr>
          <p:cNvSpPr/>
          <p:nvPr/>
        </p:nvSpPr>
        <p:spPr>
          <a:xfrm>
            <a:off x="0" y="403110"/>
            <a:ext cx="4380663" cy="100636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Outcomes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B1A203C3-57CC-BDAE-C25D-F257EE10726A}"/>
              </a:ext>
            </a:extLst>
          </p:cNvPr>
          <p:cNvSpPr/>
          <p:nvPr/>
        </p:nvSpPr>
        <p:spPr>
          <a:xfrm>
            <a:off x="1158652" y="1142318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A7C23506-7C4A-DBBD-71FC-C804E24D7E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50586496-D32F-A658-F960-3CAF62CA4513}"/>
              </a:ext>
            </a:extLst>
          </p:cNvPr>
          <p:cNvSpPr/>
          <p:nvPr/>
        </p:nvSpPr>
        <p:spPr>
          <a:xfrm>
            <a:off x="1158651" y="1676630"/>
            <a:ext cx="9978271" cy="42083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800" b="1" dirty="0">
                <a:solidFill>
                  <a:schemeClr val="tx2"/>
                </a:solidFill>
              </a:rPr>
              <a:t>Outcome primario:</a:t>
            </a:r>
          </a:p>
          <a:p>
            <a:endParaRPr lang="it-IT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sz="2000" dirty="0">
                <a:solidFill>
                  <a:schemeClr val="tx2"/>
                </a:solidFill>
              </a:rPr>
              <a:t>Valutare il tasso di recidiva a 10 anni, i predittori di fallimento e gli esiti clinici dopo LSG + HHR</a:t>
            </a:r>
          </a:p>
          <a:p>
            <a:endParaRPr lang="it-IT" sz="2800" b="1" dirty="0">
              <a:solidFill>
                <a:schemeClr val="tx2"/>
              </a:solidFill>
            </a:endParaRPr>
          </a:p>
          <a:p>
            <a:r>
              <a:rPr lang="it-IT" sz="2800" b="1" dirty="0">
                <a:solidFill>
                  <a:schemeClr val="tx2"/>
                </a:solidFill>
              </a:rPr>
              <a:t>Outcome secondari</a:t>
            </a:r>
          </a:p>
          <a:p>
            <a:endParaRPr lang="it-IT" sz="28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r>
              <a:rPr lang="it-IT" sz="2000" dirty="0">
                <a:solidFill>
                  <a:schemeClr val="tx2"/>
                </a:solidFill>
              </a:rPr>
              <a:t>Tempo alla recidiva, predittori della recidiva, reinterventi, GERD, perdita di peso, complicanze e mortalità</a:t>
            </a:r>
          </a:p>
        </p:txBody>
      </p:sp>
      <p:pic>
        <p:nvPicPr>
          <p:cNvPr id="7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8429D109-556E-F623-1C18-27397E8A4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2077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7A94D-86D7-8E36-5ADB-E04284B4D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9CB06A0C-15C4-CAE9-19B2-D5105BCB6368}"/>
              </a:ext>
            </a:extLst>
          </p:cNvPr>
          <p:cNvSpPr/>
          <p:nvPr/>
        </p:nvSpPr>
        <p:spPr>
          <a:xfrm>
            <a:off x="3063113" y="289553"/>
            <a:ext cx="6253007" cy="16416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Caratteristiche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demografiche</a:t>
            </a:r>
            <a:endParaRPr lang="en-US" sz="32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1D9629A3-56ED-3844-F1EA-388D8E7FFDF3}"/>
              </a:ext>
            </a:extLst>
          </p:cNvPr>
          <p:cNvSpPr/>
          <p:nvPr/>
        </p:nvSpPr>
        <p:spPr>
          <a:xfrm>
            <a:off x="4223656" y="875060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D6653A27-B85C-2703-F67D-CC77F6DBB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7" name="Picture 2" descr="SICOB — Science, Care, Innovation">
            <a:extLst>
              <a:ext uri="{FF2B5EF4-FFF2-40B4-BE49-F238E27FC236}">
                <a16:creationId xmlns:a16="http://schemas.microsoft.com/office/drawing/2014/main" id="{2B602F6B-1071-1F7A-0FBE-328A37B8D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C1673D4D-C618-EAC8-5D59-5DA79F195476}"/>
              </a:ext>
            </a:extLst>
          </p:cNvPr>
          <p:cNvSpPr/>
          <p:nvPr/>
        </p:nvSpPr>
        <p:spPr>
          <a:xfrm>
            <a:off x="1433869" y="2036088"/>
            <a:ext cx="4280857" cy="33682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2"/>
                </a:solidFill>
              </a:rPr>
              <a:t>111-&gt;</a:t>
            </a:r>
            <a:r>
              <a:rPr lang="it-IT" sz="6000" b="1" dirty="0">
                <a:solidFill>
                  <a:schemeClr val="tx2"/>
                </a:solidFill>
              </a:rPr>
              <a:t>108</a:t>
            </a:r>
            <a:r>
              <a:rPr lang="it-IT" sz="2000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Pazienti analizzati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 err="1">
                <a:solidFill>
                  <a:srgbClr val="64748B"/>
                </a:solidFill>
                <a:latin typeface="Inter"/>
              </a:rPr>
              <a:t>Primary</a:t>
            </a:r>
            <a:r>
              <a:rPr lang="it-IT" sz="2000" dirty="0">
                <a:solidFill>
                  <a:srgbClr val="64748B"/>
                </a:solidFill>
                <a:latin typeface="Inter"/>
              </a:rPr>
              <a:t> LSG + HHR (2014-2015)</a:t>
            </a:r>
            <a:r>
              <a:rPr lang="it-IT" sz="3200" dirty="0"/>
              <a:t>
</a:t>
            </a:r>
            <a:r>
              <a:rPr lang="it-IT" sz="2000" dirty="0">
                <a:solidFill>
                  <a:srgbClr val="64748B"/>
                </a:solidFill>
                <a:latin typeface="Inter"/>
              </a:rPr>
              <a:t> 80.6% </a:t>
            </a:r>
            <a:r>
              <a:rPr lang="it-IT" sz="2000" dirty="0" err="1">
                <a:solidFill>
                  <a:srgbClr val="64748B"/>
                </a:solidFill>
                <a:latin typeface="Inter"/>
              </a:rPr>
              <a:t>F</a:t>
            </a:r>
            <a:r>
              <a:rPr lang="it-IT" sz="2000" dirty="0">
                <a:solidFill>
                  <a:srgbClr val="64748B"/>
                </a:solidFill>
                <a:latin typeface="Inter"/>
              </a:rPr>
              <a:t> | Baseline BMI 42.7</a:t>
            </a:r>
          </a:p>
          <a:p>
            <a:endParaRPr lang="it-IT" sz="2000" dirty="0">
              <a:solidFill>
                <a:schemeClr val="tx2"/>
              </a:solidFill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8D0E85D3-0899-298A-AA28-92D5766DCEDC}"/>
              </a:ext>
            </a:extLst>
          </p:cNvPr>
          <p:cNvSpPr/>
          <p:nvPr/>
        </p:nvSpPr>
        <p:spPr>
          <a:xfrm>
            <a:off x="6873071" y="2036089"/>
            <a:ext cx="4280857" cy="33682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000" b="1" dirty="0">
                <a:solidFill>
                  <a:schemeClr val="tx2"/>
                </a:solidFill>
              </a:rPr>
              <a:t>93 </a:t>
            </a: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Mesi di </a:t>
            </a:r>
            <a:r>
              <a:rPr lang="it-IT" sz="2000" dirty="0" err="1">
                <a:solidFill>
                  <a:schemeClr val="tx2"/>
                </a:solidFill>
              </a:rPr>
              <a:t>followup</a:t>
            </a:r>
            <a:r>
              <a:rPr lang="it-IT" sz="2000" dirty="0">
                <a:solidFill>
                  <a:schemeClr val="tx2"/>
                </a:solidFill>
              </a:rPr>
              <a:t> medio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rgbClr val="64748B"/>
                </a:solidFill>
                <a:latin typeface="Inter"/>
              </a:rPr>
              <a:t>Minimo  5-year FU</a:t>
            </a:r>
            <a:r>
              <a:rPr lang="it-IT" sz="3200" dirty="0"/>
              <a:t>
</a:t>
            </a:r>
            <a:r>
              <a:rPr lang="it-IT" sz="2000" dirty="0">
                <a:solidFill>
                  <a:srgbClr val="64748B"/>
                </a:solidFill>
                <a:latin typeface="Inter"/>
              </a:rPr>
              <a:t> Mean 7.7 ± 1.9 </a:t>
            </a:r>
            <a:r>
              <a:rPr lang="it-IT" sz="2000" dirty="0" err="1">
                <a:solidFill>
                  <a:srgbClr val="64748B"/>
                </a:solidFill>
                <a:latin typeface="Inter"/>
              </a:rPr>
              <a:t>years</a:t>
            </a:r>
            <a:r>
              <a:rPr lang="it-IT" sz="2000" dirty="0">
                <a:solidFill>
                  <a:srgbClr val="64748B"/>
                </a:solidFill>
                <a:latin typeface="Inter"/>
              </a:rPr>
              <a:t> follow-up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endParaRPr lang="it-IT" sz="2000" dirty="0">
              <a:solidFill>
                <a:schemeClr val="tx2"/>
              </a:solidFill>
            </a:endParaRPr>
          </a:p>
        </p:txBody>
      </p:sp>
      <p:pic>
        <p:nvPicPr>
          <p:cNvPr id="2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9CC139EF-D26D-FBDE-9735-7385196FE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82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8E551-DA8B-C172-30BD-A444664B0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72685936-D4E3-9118-3E60-3219BA637E2D}"/>
              </a:ext>
            </a:extLst>
          </p:cNvPr>
          <p:cNvSpPr/>
          <p:nvPr/>
        </p:nvSpPr>
        <p:spPr>
          <a:xfrm>
            <a:off x="3063113" y="289553"/>
            <a:ext cx="6253007" cy="16416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Reperti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intraoperatori</a:t>
            </a:r>
            <a:endParaRPr lang="en-US" sz="32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8682361A-4788-31FC-08A0-B7EA7948F0F2}"/>
              </a:ext>
            </a:extLst>
          </p:cNvPr>
          <p:cNvSpPr/>
          <p:nvPr/>
        </p:nvSpPr>
        <p:spPr>
          <a:xfrm>
            <a:off x="4223656" y="875060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4E1CED96-8940-B0C9-318E-BA3E874D9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7" name="Picture 2" descr="SICOB — Science, Care, Innovation">
            <a:extLst>
              <a:ext uri="{FF2B5EF4-FFF2-40B4-BE49-F238E27FC236}">
                <a16:creationId xmlns:a16="http://schemas.microsoft.com/office/drawing/2014/main" id="{F4BCCA35-4B17-C9CC-1A5A-DAC8F4412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AD796966-9D77-FB3B-3DF3-E9707AD4BCEB}"/>
              </a:ext>
            </a:extLst>
          </p:cNvPr>
          <p:cNvSpPr/>
          <p:nvPr/>
        </p:nvSpPr>
        <p:spPr>
          <a:xfrm>
            <a:off x="961292" y="1481358"/>
            <a:ext cx="3329157" cy="39229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chemeClr val="tx2"/>
              </a:solidFill>
            </a:endParaRPr>
          </a:p>
          <a:p>
            <a:pPr algn="ctr"/>
            <a:r>
              <a:rPr lang="it-IT" sz="3200" dirty="0">
                <a:solidFill>
                  <a:schemeClr val="tx2"/>
                </a:solidFill>
              </a:rPr>
              <a:t>30%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Ernia iatale identificata solo durante l’esplorazione chirurgica 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Necessità di una valutazione intraoperatoria meticolosa</a:t>
            </a:r>
          </a:p>
        </p:txBody>
      </p:sp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8E75EAB0-9672-060F-3E72-F3F791AF666B}"/>
              </a:ext>
            </a:extLst>
          </p:cNvPr>
          <p:cNvSpPr/>
          <p:nvPr/>
        </p:nvSpPr>
        <p:spPr>
          <a:xfrm>
            <a:off x="4688334" y="1481358"/>
            <a:ext cx="3467242" cy="39229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chemeClr val="tx2"/>
              </a:solidFill>
            </a:endParaRPr>
          </a:p>
          <a:p>
            <a:pPr algn="ctr"/>
            <a:r>
              <a:rPr lang="it-IT" sz="3200" dirty="0">
                <a:solidFill>
                  <a:schemeClr val="tx2"/>
                </a:solidFill>
              </a:rPr>
              <a:t>10.2% 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Classificate come Large Hernia (&gt;5cm)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La maggioranza (81.5%) classificata come Non-Large (&lt;5cm)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C45510C7-7A7E-0685-F6F7-4CE1A9360FE4}"/>
              </a:ext>
            </a:extLst>
          </p:cNvPr>
          <p:cNvSpPr/>
          <p:nvPr/>
        </p:nvSpPr>
        <p:spPr>
          <a:xfrm>
            <a:off x="8553462" y="1481358"/>
            <a:ext cx="3329156" cy="39229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solidFill>
                  <a:schemeClr val="tx2"/>
                </a:solidFill>
              </a:rPr>
              <a:t>98.2 %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Ernie iatali tipo Sliding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con solo il 1.9% classificato come ernia paraesofagea di tipo II</a:t>
            </a:r>
          </a:p>
        </p:txBody>
      </p:sp>
      <p:pic>
        <p:nvPicPr>
          <p:cNvPr id="10" name="Picture 10" descr="image.png">
            <a:extLst>
              <a:ext uri="{FF2B5EF4-FFF2-40B4-BE49-F238E27FC236}">
                <a16:creationId xmlns:a16="http://schemas.microsoft.com/office/drawing/2014/main" id="{FB2F9B04-BA12-1187-24CE-8AB8FA7BB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6627" y="1702613"/>
            <a:ext cx="457199" cy="457199"/>
          </a:xfrm>
          <a:prstGeom prst="rect">
            <a:avLst/>
          </a:prstGeom>
        </p:spPr>
      </p:pic>
      <p:pic>
        <p:nvPicPr>
          <p:cNvPr id="11" name="Picture 11" descr="image.png">
            <a:extLst>
              <a:ext uri="{FF2B5EF4-FFF2-40B4-BE49-F238E27FC236}">
                <a16:creationId xmlns:a16="http://schemas.microsoft.com/office/drawing/2014/main" id="{D3EE7977-DA2D-A6B5-2C89-94AC92C43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4775" y="1702613"/>
            <a:ext cx="457200" cy="457200"/>
          </a:xfrm>
          <a:prstGeom prst="rect">
            <a:avLst/>
          </a:prstGeom>
        </p:spPr>
      </p:pic>
      <p:pic>
        <p:nvPicPr>
          <p:cNvPr id="12" name="Picture 12" descr="image.png">
            <a:extLst>
              <a:ext uri="{FF2B5EF4-FFF2-40B4-BE49-F238E27FC236}">
                <a16:creationId xmlns:a16="http://schemas.microsoft.com/office/drawing/2014/main" id="{CB44EBCD-C048-90F2-B7F1-1DC0F65B53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5019" y="1720198"/>
            <a:ext cx="514350" cy="457200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02770FEC-ECD8-CC73-E893-9D0C75810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19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8560D-25EC-C7F2-A03F-D5957B3BB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6349C492-5112-4608-A5BB-6EB2398F1723}"/>
              </a:ext>
            </a:extLst>
          </p:cNvPr>
          <p:cNvSpPr/>
          <p:nvPr/>
        </p:nvSpPr>
        <p:spPr>
          <a:xfrm>
            <a:off x="486235" y="289558"/>
            <a:ext cx="6242810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Tecnica chirurgica e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sicurezza</a:t>
            </a:r>
            <a:endParaRPr lang="en-US" sz="32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5E7D0608-FE62-C936-9C32-9ED37818D0C3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0F34A0AA-CDC1-13E9-349A-64C84C804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8" name="Picture 19">
            <a:extLst>
              <a:ext uri="{FF2B5EF4-FFF2-40B4-BE49-F238E27FC236}">
                <a16:creationId xmlns:a16="http://schemas.microsoft.com/office/drawing/2014/main" id="{8F98336D-6D9A-AE14-6145-90526E18F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16120" y="216600"/>
            <a:ext cx="2579651" cy="2147804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F22F0963-66B1-817E-5D55-E7B6802717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57"/>
          <a:stretch>
            <a:fillRect/>
          </a:stretch>
        </p:blipFill>
        <p:spPr>
          <a:xfrm>
            <a:off x="9316120" y="2773471"/>
            <a:ext cx="2579651" cy="2221800"/>
          </a:xfrm>
          <a:prstGeom prst="rect">
            <a:avLst/>
          </a:prstGeom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B8862297-946F-2C02-EB73-DC11B7F5B32D}"/>
              </a:ext>
            </a:extLst>
          </p:cNvPr>
          <p:cNvSpPr txBox="1"/>
          <p:nvPr/>
        </p:nvSpPr>
        <p:spPr>
          <a:xfrm>
            <a:off x="1243541" y="1931208"/>
            <a:ext cx="7520154" cy="3389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it-IT" sz="2400" dirty="0">
                <a:solidFill>
                  <a:srgbClr val="475569"/>
                </a:solidFill>
                <a:latin typeface="Inter"/>
              </a:rPr>
              <a:t>In tutti i centri è stata eseguita una cruroplastica posteriore in modo standardizzato</a:t>
            </a:r>
          </a:p>
          <a:p>
            <a:pPr algn="l">
              <a:lnSpc>
                <a:spcPts val="2400"/>
              </a:lnSpc>
            </a:pPr>
            <a:endParaRPr lang="it-IT" sz="2400" b="0" i="0" u="none" dirty="0">
              <a:solidFill>
                <a:srgbClr val="475569"/>
              </a:solidFill>
              <a:latin typeface="Inter"/>
            </a:endParaRPr>
          </a:p>
          <a:p>
            <a:pPr algn="l">
              <a:lnSpc>
                <a:spcPts val="2400"/>
              </a:lnSpc>
            </a:pPr>
            <a:r>
              <a:rPr lang="it-IT" sz="2400" dirty="0">
                <a:solidFill>
                  <a:srgbClr val="475569"/>
                </a:solidFill>
                <a:latin typeface="Inter"/>
              </a:rPr>
              <a:t>Sicurezza confermata: mortalità 0% e conversioni 0% nell’intera coorte</a:t>
            </a:r>
          </a:p>
          <a:p>
            <a:pPr algn="l">
              <a:lnSpc>
                <a:spcPts val="2400"/>
              </a:lnSpc>
            </a:pPr>
            <a:endParaRPr lang="it-IT" sz="2400" b="0" i="0" u="none" dirty="0">
              <a:solidFill>
                <a:srgbClr val="475569"/>
              </a:solidFill>
              <a:latin typeface="Inter"/>
            </a:endParaRPr>
          </a:p>
          <a:p>
            <a:pPr algn="l">
              <a:lnSpc>
                <a:spcPts val="2400"/>
              </a:lnSpc>
            </a:pPr>
            <a:r>
              <a:rPr lang="it-IT" sz="2400" dirty="0">
                <a:solidFill>
                  <a:srgbClr val="475569"/>
                </a:solidFill>
                <a:latin typeface="Inter"/>
              </a:rPr>
              <a:t>La cruroplastica è stata rinforzata selettivamente con mesh </a:t>
            </a:r>
            <a:r>
              <a:rPr lang="it-IT" sz="2400" dirty="0" err="1">
                <a:solidFill>
                  <a:srgbClr val="475569"/>
                </a:solidFill>
                <a:latin typeface="Inter"/>
              </a:rPr>
              <a:t>Bio</a:t>
            </a:r>
            <a:r>
              <a:rPr lang="it-IT" sz="2400" dirty="0">
                <a:solidFill>
                  <a:srgbClr val="475569"/>
                </a:solidFill>
                <a:latin typeface="Inter"/>
              </a:rPr>
              <a:t>-A in 36 pazienti (32%)</a:t>
            </a:r>
          </a:p>
          <a:p>
            <a:pPr algn="l">
              <a:lnSpc>
                <a:spcPts val="2400"/>
              </a:lnSpc>
            </a:pPr>
            <a:endParaRPr lang="it-IT" sz="2400" b="0" i="0" u="none" dirty="0">
              <a:solidFill>
                <a:srgbClr val="475569"/>
              </a:solidFill>
              <a:latin typeface="Inter"/>
            </a:endParaRPr>
          </a:p>
          <a:p>
            <a:pPr algn="l">
              <a:lnSpc>
                <a:spcPts val="2400"/>
              </a:lnSpc>
            </a:pPr>
            <a:r>
              <a:rPr lang="it-IT" sz="2400" dirty="0">
                <a:solidFill>
                  <a:srgbClr val="475569"/>
                </a:solidFill>
                <a:latin typeface="Inter"/>
              </a:rPr>
              <a:t>L’impiego della mesh non è risultato un predittore indipendente statisticamente significativo di successo.</a:t>
            </a:r>
            <a:endParaRPr sz="2400" b="0" i="0" u="none" dirty="0">
              <a:solidFill>
                <a:srgbClr val="475569"/>
              </a:solidFill>
              <a:latin typeface="Inter"/>
            </a:endParaRPr>
          </a:p>
        </p:txBody>
      </p:sp>
      <p:pic>
        <p:nvPicPr>
          <p:cNvPr id="11" name="Picture 2" descr="SICOB — Science, Care, Innovation">
            <a:extLst>
              <a:ext uri="{FF2B5EF4-FFF2-40B4-BE49-F238E27FC236}">
                <a16:creationId xmlns:a16="http://schemas.microsoft.com/office/drawing/2014/main" id="{E495F2B0-DB67-552A-F546-FD23DD3D6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B0B79671-A7AF-0D14-0A04-78CFA974A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30" y="590311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597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6FD8B-FDAC-78D1-445F-7256E5CCD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A48679F0-17EC-61A7-3A7A-EA0104B4CCD0}"/>
              </a:ext>
            </a:extLst>
          </p:cNvPr>
          <p:cNvSpPr/>
          <p:nvPr/>
        </p:nvSpPr>
        <p:spPr>
          <a:xfrm>
            <a:off x="486235" y="289558"/>
            <a:ext cx="6242810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Riduzione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assoluta del BMI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C9E9061B-D86A-EBCD-6BC6-5DF420EEC83C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6EECCB82-37BC-FE96-2731-976EF3FC3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5DE548F-0CAA-271D-8391-682B7DA115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07773" y="2725053"/>
            <a:ext cx="5267325" cy="2114941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A2CE5A07-4CAD-04D8-63EF-22F69153DAC8}"/>
              </a:ext>
            </a:extLst>
          </p:cNvPr>
          <p:cNvSpPr txBox="1"/>
          <p:nvPr/>
        </p:nvSpPr>
        <p:spPr>
          <a:xfrm>
            <a:off x="1178352" y="2276194"/>
            <a:ext cx="409334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950" b="0" i="0" u="none" dirty="0">
                <a:solidFill>
                  <a:srgbClr val="0284C7"/>
                </a:solidFill>
                <a:latin typeface="Montserrat SemiBold"/>
              </a:rPr>
              <a:t>Efficacia mantenuta nel tempo</a:t>
            </a:r>
            <a:endParaRPr sz="1950" b="0" i="0" u="none" dirty="0">
              <a:solidFill>
                <a:srgbClr val="0284C7"/>
              </a:solidFill>
              <a:latin typeface="Montserrat SemiBold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B14DC339-AAB5-AC3F-5EB7-69A4A2541C0D}"/>
              </a:ext>
            </a:extLst>
          </p:cNvPr>
          <p:cNvSpPr txBox="1"/>
          <p:nvPr/>
        </p:nvSpPr>
        <p:spPr>
          <a:xfrm>
            <a:off x="1178352" y="3013501"/>
            <a:ext cx="5096942" cy="27699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noProof="1"/>
              <a:t>Nonostante le preoccupazioni relative alle modificazioni anatomiche a lungo termine, la coorte ha ottenuto una perdita di peso soddisfacente e altamente mantenuta.</a:t>
            </a:r>
          </a:p>
          <a:p>
            <a:endParaRPr lang="it-IT" noProof="1"/>
          </a:p>
          <a:p>
            <a:r>
              <a:rPr lang="it-IT" noProof="1"/>
              <a:t>Il BMI medio si è ridotto da 42,7 a 29,1 all’ultimo FU a lungo termine</a:t>
            </a:r>
          </a:p>
          <a:p>
            <a:endParaRPr lang="it-IT" noProof="1"/>
          </a:p>
          <a:p>
            <a:r>
              <a:rPr lang="it-IT" noProof="1"/>
              <a:t>E’ stato inoltre documentato uno 0% di recurrent weight gain significativo all’ultimo followup</a:t>
            </a:r>
          </a:p>
        </p:txBody>
      </p:sp>
      <p:pic>
        <p:nvPicPr>
          <p:cNvPr id="11" name="Picture 2" descr="SICOB — Science, Care, Innovation">
            <a:extLst>
              <a:ext uri="{FF2B5EF4-FFF2-40B4-BE49-F238E27FC236}">
                <a16:creationId xmlns:a16="http://schemas.microsoft.com/office/drawing/2014/main" id="{94C64226-A5E8-A68C-45B5-F9394CB93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AEBC0A5A-6787-0F42-44F8-4C6AB66CF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656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FCF61-2BC0-50EA-0FC6-50EFC1CA0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533B8328-60D7-9345-8140-903957215C6E}"/>
              </a:ext>
            </a:extLst>
          </p:cNvPr>
          <p:cNvSpPr/>
          <p:nvPr/>
        </p:nvSpPr>
        <p:spPr>
          <a:xfrm>
            <a:off x="866586" y="593453"/>
            <a:ext cx="3931920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realtà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anatomica</a:t>
            </a:r>
            <a:endParaRPr lang="en-US" sz="32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A5A5C42-D5DB-C208-96B9-83B5D4437436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29265714-340C-DAE8-05C8-A80A00B7E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1959D33C-F02D-8F16-0F3E-F4370D6397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52571" y="59059"/>
            <a:ext cx="6239429" cy="27730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A029E1-A234-DB19-3511-460368692FC9}"/>
              </a:ext>
            </a:extLst>
          </p:cNvPr>
          <p:cNvSpPr txBox="1"/>
          <p:nvPr/>
        </p:nvSpPr>
        <p:spPr>
          <a:xfrm>
            <a:off x="999058" y="1981259"/>
            <a:ext cx="421565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950" b="0" i="0" u="none" dirty="0">
                <a:solidFill>
                  <a:srgbClr val="0284C7"/>
                </a:solidFill>
                <a:latin typeface="Montserrat SemiBold"/>
              </a:rPr>
              <a:t>Eccellente durabilità a 5 anni</a:t>
            </a:r>
            <a:endParaRPr sz="1950" b="0" i="0" u="none" dirty="0">
              <a:solidFill>
                <a:srgbClr val="0284C7"/>
              </a:solidFill>
              <a:latin typeface="Montserrat SemiBold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6E76BC41-BF52-03F7-779B-126EB0D3F48C}"/>
              </a:ext>
            </a:extLst>
          </p:cNvPr>
          <p:cNvSpPr txBox="1"/>
          <p:nvPr/>
        </p:nvSpPr>
        <p:spPr>
          <a:xfrm>
            <a:off x="999058" y="2920956"/>
            <a:ext cx="10437189" cy="38779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noProof="1"/>
              <a:t>Il tasso di recidiva anatomica complessiva nella coorte è stato 13,0% (14 pazienti su 108)</a:t>
            </a:r>
          </a:p>
          <a:p>
            <a:endParaRPr lang="it-IT" noProof="1"/>
          </a:p>
          <a:p>
            <a:endParaRPr lang="it-IT" noProof="1"/>
          </a:p>
          <a:p>
            <a:r>
              <a:rPr lang="it-IT" noProof="1"/>
              <a:t>Le stime di Kaplan-Meier mostrano una buona stabilità a medio termine (98,1% di freedom from recurrence a 5 anni</a:t>
            </a:r>
          </a:p>
          <a:p>
            <a:endParaRPr lang="it-IT" noProof="1"/>
          </a:p>
          <a:p>
            <a:r>
              <a:rPr lang="it-IT" noProof="1"/>
              <a:t>La perdita di pazienti al FU nelle fasi tardive riduce la stima a 10 anni al 68,9%</a:t>
            </a:r>
          </a:p>
          <a:p>
            <a:endParaRPr lang="it-IT" noProof="1"/>
          </a:p>
          <a:p>
            <a:r>
              <a:rPr lang="it-IT" noProof="1"/>
              <a:t>È importante però sottolineare che il dato a 10 anni deve essere interpretato con cautela, perché soltanto 25 pazienti rimanevano at risk a 120 mesi e l’intervallo di confidenza era ampio. </a:t>
            </a:r>
          </a:p>
          <a:p>
            <a:r>
              <a:rPr lang="it-IT" noProof="1"/>
              <a:t>Questo spiega la differenza tra il 13% di crude recurrence e la stima Kaplan–Meier a 10 anni.</a:t>
            </a:r>
          </a:p>
          <a:p>
            <a:r>
              <a:rPr lang="it-IT" noProof="1"/>
              <a:t>Inoltre, una quota importante delle recidive è comparsa tardivamente: il 42,9% si è verificato dopo 7 anni, suggerendo che il fallimento anatomico può emergere anche a distanza di molti anni. </a:t>
            </a:r>
          </a:p>
          <a:p>
            <a:endParaRPr lang="it-IT" noProof="1"/>
          </a:p>
        </p:txBody>
      </p:sp>
      <p:pic>
        <p:nvPicPr>
          <p:cNvPr id="10" name="Picture 2" descr="SICOB — Science, Care, Innovation">
            <a:extLst>
              <a:ext uri="{FF2B5EF4-FFF2-40B4-BE49-F238E27FC236}">
                <a16:creationId xmlns:a16="http://schemas.microsoft.com/office/drawing/2014/main" id="{62D991AD-AF8E-C7ED-43BC-08DE063EC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66837E5D-E635-3996-D569-6F9E7572F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13" y="6411082"/>
            <a:ext cx="1294075" cy="38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059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812BF-869F-5B5C-FAF9-7AB04F06E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ICOB — Science, Care, Innovation">
            <a:extLst>
              <a:ext uri="{FF2B5EF4-FFF2-40B4-BE49-F238E27FC236}">
                <a16:creationId xmlns:a16="http://schemas.microsoft.com/office/drawing/2014/main" id="{B2786500-F893-F6C7-6F5A-6B686DA17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CE5A3630-0AB0-5B1B-ADEB-02900CE135D4}"/>
              </a:ext>
            </a:extLst>
          </p:cNvPr>
          <p:cNvSpPr/>
          <p:nvPr/>
        </p:nvSpPr>
        <p:spPr>
          <a:xfrm>
            <a:off x="0" y="185123"/>
            <a:ext cx="9841106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Recidiva</a:t>
            </a:r>
            <a:r>
              <a:rPr lang="en-US" sz="28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della </a:t>
            </a:r>
            <a:r>
              <a:rPr lang="en-US" sz="28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sintomatologia</a:t>
            </a:r>
            <a:r>
              <a:rPr lang="en-US" sz="28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VS </a:t>
            </a:r>
            <a:r>
              <a:rPr lang="en-US" sz="28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recidiva</a:t>
            </a:r>
            <a:r>
              <a:rPr lang="en-US" sz="28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radiologica</a:t>
            </a:r>
            <a:endParaRPr lang="en-US" sz="28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BBB5FD4F-F0FA-EE70-43EE-84E4E0FAF9D5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A9CBCDCD-6E71-3640-DC8A-CB26107DB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3F0F8D8D-6391-3592-31CC-AA6A0679EDDF}"/>
              </a:ext>
            </a:extLst>
          </p:cNvPr>
          <p:cNvSpPr/>
          <p:nvPr/>
        </p:nvSpPr>
        <p:spPr>
          <a:xfrm>
            <a:off x="880682" y="1990177"/>
            <a:ext cx="5432612" cy="39982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chemeClr val="tx2"/>
              </a:solidFill>
            </a:endParaRPr>
          </a:p>
          <a:p>
            <a:pPr algn="ctr"/>
            <a:r>
              <a:rPr lang="it-IT" sz="3200" dirty="0">
                <a:solidFill>
                  <a:schemeClr val="tx2"/>
                </a:solidFill>
              </a:rPr>
              <a:t>64,3% gestiti conservativamente</a:t>
            </a:r>
          </a:p>
          <a:p>
            <a:pPr algn="ctr"/>
            <a:endParaRPr lang="it-IT" sz="32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La maggior parte delle recidive anatomiche rilevate all’imaging è stata gestita con successo senza necessità di reintervento chirurgico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Questo evidenzia una discrepanza tra difetto anatomico e fallimento cronico severo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B0D677E1-E406-87FD-64D9-FA8DEC567AB3}"/>
              </a:ext>
            </a:extLst>
          </p:cNvPr>
          <p:cNvSpPr/>
          <p:nvPr/>
        </p:nvSpPr>
        <p:spPr>
          <a:xfrm>
            <a:off x="6502860" y="1990177"/>
            <a:ext cx="5432612" cy="39982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chemeClr val="tx2"/>
              </a:solidFill>
            </a:endParaRPr>
          </a:p>
          <a:p>
            <a:pPr algn="ctr"/>
            <a:r>
              <a:rPr lang="it-IT" sz="3200" dirty="0">
                <a:solidFill>
                  <a:schemeClr val="tx2"/>
                </a:solidFill>
              </a:rPr>
              <a:t>35,7% reintervento chirurgico 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Una quota minore dei pazienti con recidiva anatomica presentava sintomi severi da richiedere revisione chirurgica</a:t>
            </a:r>
          </a:p>
          <a:p>
            <a:pPr algn="ctr"/>
            <a:endParaRPr lang="it-IT" sz="2000" dirty="0">
              <a:solidFill>
                <a:schemeClr val="tx2"/>
              </a:solidFill>
            </a:endParaRPr>
          </a:p>
          <a:p>
            <a:pPr algn="ctr"/>
            <a:r>
              <a:rPr lang="it-IT" sz="2000" dirty="0">
                <a:solidFill>
                  <a:schemeClr val="tx2"/>
                </a:solidFill>
              </a:rPr>
              <a:t>Sono stati i sintomi clinici, più che solo l’imaging, a guidare la decisione di </a:t>
            </a:r>
            <a:r>
              <a:rPr lang="it-IT" sz="2000" dirty="0" err="1">
                <a:solidFill>
                  <a:schemeClr val="tx2"/>
                </a:solidFill>
              </a:rPr>
              <a:t>reintervenire</a:t>
            </a:r>
            <a:endParaRPr lang="it-IT" sz="2000" dirty="0">
              <a:solidFill>
                <a:schemeClr val="tx2"/>
              </a:solidFill>
            </a:endParaRPr>
          </a:p>
        </p:txBody>
      </p:sp>
      <p:pic>
        <p:nvPicPr>
          <p:cNvPr id="7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5393169B-BC99-BBAF-C006-EA0B036F3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166" y="160103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3451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109F3-9784-13EA-FACD-8FBC7B3D0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SICOB — Science, Care, Innovation">
            <a:extLst>
              <a:ext uri="{FF2B5EF4-FFF2-40B4-BE49-F238E27FC236}">
                <a16:creationId xmlns:a16="http://schemas.microsoft.com/office/drawing/2014/main" id="{F989CC14-CEEF-6234-5D0C-A486DF54D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90078891-F6F6-D502-C301-4FBD65A1F139}"/>
              </a:ext>
            </a:extLst>
          </p:cNvPr>
          <p:cNvSpPr/>
          <p:nvPr/>
        </p:nvSpPr>
        <p:spPr>
          <a:xfrm>
            <a:off x="486235" y="289558"/>
            <a:ext cx="6242810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Il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legame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con il GERD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1D0B0F17-C1F2-FBDB-FBCE-2A717ABFBBE2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586A930F-4E35-7738-52E5-4AC3B87D0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B77EC0DB-331E-945B-561C-BCFC3E0B5F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24675" y="2384839"/>
            <a:ext cx="5267325" cy="2577456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60640AC7-C35F-289E-EBB8-96D6FA66BF49}"/>
              </a:ext>
            </a:extLst>
          </p:cNvPr>
          <p:cNvSpPr txBox="1"/>
          <p:nvPr/>
        </p:nvSpPr>
        <p:spPr>
          <a:xfrm>
            <a:off x="999058" y="2599197"/>
            <a:ext cx="5267325" cy="27699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noProof="1"/>
              <a:t>Si sono verificati complessivamente 11 reinterventi (10,2% dell’intera coorte)</a:t>
            </a:r>
          </a:p>
          <a:p>
            <a:endParaRPr lang="it-IT" noProof="1"/>
          </a:p>
          <a:p>
            <a:endParaRPr lang="it-IT" noProof="1"/>
          </a:p>
          <a:p>
            <a:r>
              <a:rPr lang="it-IT" noProof="1"/>
              <a:t>Elemento cruciale: 100% dei pazienti sottoposti a reintervento presentava GERD sintomatico</a:t>
            </a:r>
          </a:p>
          <a:p>
            <a:endParaRPr lang="it-IT" noProof="1"/>
          </a:p>
          <a:p>
            <a:r>
              <a:rPr lang="it-IT" noProof="1"/>
              <a:t>Il reflusso, più che la sola recidiva di ernia iatale, rappresenta il principale fattore determinante revisione chirurgica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72402782-E1CF-FA50-9379-407EBD6C6A5E}"/>
              </a:ext>
            </a:extLst>
          </p:cNvPr>
          <p:cNvSpPr txBox="1"/>
          <p:nvPr/>
        </p:nvSpPr>
        <p:spPr>
          <a:xfrm>
            <a:off x="1032549" y="1631126"/>
            <a:ext cx="624281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950" b="0" i="0" u="none" dirty="0">
                <a:solidFill>
                  <a:srgbClr val="0284C7"/>
                </a:solidFill>
                <a:latin typeface="Montserrat SemiBold"/>
              </a:rPr>
              <a:t>Il reflusso come principale fattore determinante</a:t>
            </a:r>
            <a:endParaRPr sz="1950" b="0" i="0" u="none" dirty="0">
              <a:solidFill>
                <a:srgbClr val="0284C7"/>
              </a:solidFill>
              <a:latin typeface="Montserrat SemiBold"/>
            </a:endParaRPr>
          </a:p>
        </p:txBody>
      </p:sp>
      <p:pic>
        <p:nvPicPr>
          <p:cNvPr id="8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8CCD4F08-DFEF-D5DE-1B0A-A47B8C8CA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997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1F686-F465-058C-EF1E-90DFC2813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523F5317-B51F-D49B-62EB-BDEA29D19F0D}"/>
              </a:ext>
            </a:extLst>
          </p:cNvPr>
          <p:cNvSpPr/>
          <p:nvPr/>
        </p:nvSpPr>
        <p:spPr>
          <a:xfrm>
            <a:off x="826894" y="216206"/>
            <a:ext cx="6242810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Predittori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indipendenti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di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recidiva</a:t>
            </a:r>
            <a:endParaRPr lang="en-US" sz="32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F23E0BE-11B2-07A9-4F67-22E75515CF7C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83A30699-2B62-E060-3882-B5982823E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2DA5FD5F-4E21-06F5-F352-1DB612229D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09767" y="2016250"/>
            <a:ext cx="4954447" cy="4552192"/>
          </a:xfrm>
          <a:prstGeom prst="rect">
            <a:avLst/>
          </a:prstGeom>
        </p:spPr>
      </p:pic>
      <p:pic>
        <p:nvPicPr>
          <p:cNvPr id="3" name="Immagine 9" descr="Immagine che contiene Carne&#10;&#10;Descrizione generata automaticamente">
            <a:extLst>
              <a:ext uri="{FF2B5EF4-FFF2-40B4-BE49-F238E27FC236}">
                <a16:creationId xmlns:a16="http://schemas.microsoft.com/office/drawing/2014/main" id="{780ED3B7-6896-633E-068B-EAFCB5632C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2865" y="2464092"/>
            <a:ext cx="4734345" cy="2917979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C41109B7-565E-F85B-188F-9409B201F144}"/>
              </a:ext>
            </a:extLst>
          </p:cNvPr>
          <p:cNvSpPr txBox="1"/>
          <p:nvPr/>
        </p:nvSpPr>
        <p:spPr>
          <a:xfrm>
            <a:off x="1339779" y="1330037"/>
            <a:ext cx="555069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 dirty="0">
                <a:solidFill>
                  <a:srgbClr val="0284C7"/>
                </a:solidFill>
                <a:latin typeface="Montserrat SemiBold"/>
              </a:rPr>
              <a:t>Key Multivariate Findings</a:t>
            </a:r>
          </a:p>
        </p:txBody>
      </p:sp>
      <p:pic>
        <p:nvPicPr>
          <p:cNvPr id="10" name="Picture 2" descr="SICOB — Science, Care, Innovation">
            <a:extLst>
              <a:ext uri="{FF2B5EF4-FFF2-40B4-BE49-F238E27FC236}">
                <a16:creationId xmlns:a16="http://schemas.microsoft.com/office/drawing/2014/main" id="{C2AA0005-3874-5E6C-5A5E-D2B3996F4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73A5753A-4179-3050-05BC-9663658E7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175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ADD3F-54B9-FE60-D16E-16DC72D82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ED2ED250-8A44-9A6C-BFB1-8C9CFD109922}"/>
              </a:ext>
            </a:extLst>
          </p:cNvPr>
          <p:cNvSpPr/>
          <p:nvPr/>
        </p:nvSpPr>
        <p:spPr>
          <a:xfrm>
            <a:off x="486234" y="289558"/>
            <a:ext cx="7922659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Rischio di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reintervento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per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classe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di BMI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75E689EE-A9B2-DC60-39B6-866B23DCBE8A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C665B792-B5CC-D9D5-51F2-01018DD6C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1AE0B42E-1A08-C2DE-452B-A9B2901419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43650" y="3069182"/>
            <a:ext cx="5848350" cy="1425717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510AF3EB-C3E9-7D6A-A5B6-0B8F0CCB88C4}"/>
              </a:ext>
            </a:extLst>
          </p:cNvPr>
          <p:cNvSpPr txBox="1"/>
          <p:nvPr/>
        </p:nvSpPr>
        <p:spPr>
          <a:xfrm>
            <a:off x="930088" y="2204197"/>
            <a:ext cx="555069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1950" b="0" i="0" u="none" dirty="0">
                <a:solidFill>
                  <a:srgbClr val="0284C7"/>
                </a:solidFill>
                <a:latin typeface="Montserrat SemiBold"/>
              </a:rPr>
              <a:t>Profilo di rischio non lineare</a:t>
            </a:r>
            <a:endParaRPr sz="1950" b="0" i="0" u="none" dirty="0">
              <a:solidFill>
                <a:srgbClr val="0284C7"/>
              </a:solidFill>
              <a:latin typeface="Montserrat SemiBold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93932CFC-CE3B-CC27-20A5-06DA13B424DA}"/>
              </a:ext>
            </a:extLst>
          </p:cNvPr>
          <p:cNvSpPr txBox="1"/>
          <p:nvPr/>
        </p:nvSpPr>
        <p:spPr>
          <a:xfrm>
            <a:off x="930088" y="2951043"/>
            <a:ext cx="5267325" cy="16619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noProof="1"/>
              <a:t>La relazione tra BMI basale e successiva necessità di reintervento è chiaramente non lineare.</a:t>
            </a:r>
          </a:p>
          <a:p>
            <a:endParaRPr lang="it-IT" noProof="1"/>
          </a:p>
          <a:p>
            <a:r>
              <a:rPr lang="it-IT" noProof="1"/>
              <a:t>Il rischio di reintervento rimane relativamente basso nelle classi di obesità standard, ma aumenta nettamente (33,3%) nei pazienti con BMI&gt;50</a:t>
            </a:r>
          </a:p>
        </p:txBody>
      </p:sp>
      <p:pic>
        <p:nvPicPr>
          <p:cNvPr id="11" name="Picture 2" descr="SICOB — Science, Care, Innovation">
            <a:extLst>
              <a:ext uri="{FF2B5EF4-FFF2-40B4-BE49-F238E27FC236}">
                <a16:creationId xmlns:a16="http://schemas.microsoft.com/office/drawing/2014/main" id="{9D20B813-B9DF-9053-C68B-AD4E21B35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696DC079-18B2-F581-F7E7-E6C7F2FB4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102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29E4-88D0-A01A-3F76-3555B8A28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64DEEEAF-5334-EA28-EFBC-FCE3843EF0EB}"/>
              </a:ext>
            </a:extLst>
          </p:cNvPr>
          <p:cNvSpPr/>
          <p:nvPr/>
        </p:nvSpPr>
        <p:spPr>
          <a:xfrm>
            <a:off x="486235" y="289558"/>
            <a:ext cx="6242810" cy="8208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Considerazioni</a:t>
            </a: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200" b="1" dirty="0" err="1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intraoperatorie</a:t>
            </a:r>
            <a:endParaRPr lang="en-US" sz="3200" b="1" dirty="0">
              <a:solidFill>
                <a:srgbClr val="3A4E80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84D7F202-DD7B-A8FB-37C1-ECB33341F1AC}"/>
              </a:ext>
            </a:extLst>
          </p:cNvPr>
          <p:cNvSpPr/>
          <p:nvPr/>
        </p:nvSpPr>
        <p:spPr>
          <a:xfrm>
            <a:off x="1339779" y="1110383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23B3DC39-7ABC-D73C-1A71-73E8EE3C9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sp>
        <p:nvSpPr>
          <p:cNvPr id="2" name="Shape 3">
            <a:extLst>
              <a:ext uri="{FF2B5EF4-FFF2-40B4-BE49-F238E27FC236}">
                <a16:creationId xmlns:a16="http://schemas.microsoft.com/office/drawing/2014/main" id="{8433630B-6DEF-4C7C-34DD-73EDF08D148D}"/>
              </a:ext>
            </a:extLst>
          </p:cNvPr>
          <p:cNvSpPr/>
          <p:nvPr/>
        </p:nvSpPr>
        <p:spPr>
          <a:xfrm>
            <a:off x="1036772" y="1416873"/>
            <a:ext cx="3395758" cy="2696685"/>
          </a:xfrm>
          <a:prstGeom prst="roundRect">
            <a:avLst>
              <a:gd name="adj" fmla="val 2645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kern="0" dirty="0">
              <a:solidFill>
                <a:prstClr val="black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Rimuovere il Belsey fat pad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kern="0" dirty="0">
              <a:solidFill>
                <a:prstClr val="black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Quasi il 30% dei difetto non viene identificato preoperatoriamente. </a:t>
            </a:r>
            <a:r>
              <a:rPr lang="it-IT" kern="0" dirty="0">
                <a:solidFill>
                  <a:prstClr val="black"/>
                </a:solidFill>
              </a:rPr>
              <a:t>Visualizzare e valutare correttamente l’anatomia iatale.</a:t>
            </a: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A2CE2B4B-3482-2F66-5904-A12C61424574}"/>
              </a:ext>
            </a:extLst>
          </p:cNvPr>
          <p:cNvSpPr/>
          <p:nvPr/>
        </p:nvSpPr>
        <p:spPr>
          <a:xfrm>
            <a:off x="2516019" y="1552832"/>
            <a:ext cx="493513" cy="493513"/>
          </a:xfrm>
          <a:prstGeom prst="ellipse">
            <a:avLst/>
          </a:prstGeom>
          <a:solidFill>
            <a:srgbClr val="DA1B2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CD8B3D3D-5FBA-AE17-C61D-2F0D4A3FC6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6853" y="1634497"/>
            <a:ext cx="330185" cy="330185"/>
          </a:xfrm>
          <a:prstGeom prst="rect">
            <a:avLst/>
          </a:prstGeom>
        </p:spPr>
      </p:pic>
      <p:sp>
        <p:nvSpPr>
          <p:cNvPr id="10" name="Shape 3">
            <a:extLst>
              <a:ext uri="{FF2B5EF4-FFF2-40B4-BE49-F238E27FC236}">
                <a16:creationId xmlns:a16="http://schemas.microsoft.com/office/drawing/2014/main" id="{9E8038EC-6100-86AB-FE6C-32712F6BA128}"/>
              </a:ext>
            </a:extLst>
          </p:cNvPr>
          <p:cNvSpPr/>
          <p:nvPr/>
        </p:nvSpPr>
        <p:spPr>
          <a:xfrm>
            <a:off x="4917986" y="1447246"/>
            <a:ext cx="3395758" cy="2696685"/>
          </a:xfrm>
          <a:prstGeom prst="roundRect">
            <a:avLst>
              <a:gd name="adj" fmla="val 2645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kern="0" dirty="0">
              <a:solidFill>
                <a:prstClr val="black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Esporre il pilastro sinistro.</a:t>
            </a:r>
            <a:endParaRPr lang="it-IT" kern="0" dirty="0">
              <a:solidFill>
                <a:prstClr val="black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Garantire la completa esposizione del pilastro sinistro durante la dissezione del fondo. Prestare attenzione alla possibile presenza di lipomi </a:t>
            </a:r>
            <a:r>
              <a:rPr kumimoji="0" lang="it-IT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paraesofagei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posteriori</a:t>
            </a:r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9318C577-F068-2F93-219F-003977E21918}"/>
              </a:ext>
            </a:extLst>
          </p:cNvPr>
          <p:cNvSpPr/>
          <p:nvPr/>
        </p:nvSpPr>
        <p:spPr>
          <a:xfrm>
            <a:off x="6386231" y="1570582"/>
            <a:ext cx="458011" cy="458011"/>
          </a:xfrm>
          <a:prstGeom prst="ellipse">
            <a:avLst/>
          </a:prstGeom>
          <a:solidFill>
            <a:srgbClr val="DA1B2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6161C957-4F21-B477-2E9E-1D4407273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2840" y="1667191"/>
            <a:ext cx="264791" cy="264791"/>
          </a:xfrm>
          <a:prstGeom prst="rect">
            <a:avLst/>
          </a:prstGeom>
        </p:spPr>
      </p:pic>
      <p:sp>
        <p:nvSpPr>
          <p:cNvPr id="13" name="Shape 3">
            <a:extLst>
              <a:ext uri="{FF2B5EF4-FFF2-40B4-BE49-F238E27FC236}">
                <a16:creationId xmlns:a16="http://schemas.microsoft.com/office/drawing/2014/main" id="{8F14485C-B05F-D17D-5A21-28424E3E5F00}"/>
              </a:ext>
            </a:extLst>
          </p:cNvPr>
          <p:cNvSpPr/>
          <p:nvPr/>
        </p:nvSpPr>
        <p:spPr>
          <a:xfrm>
            <a:off x="929816" y="4519105"/>
            <a:ext cx="7383928" cy="1844043"/>
          </a:xfrm>
          <a:prstGeom prst="roundRect">
            <a:avLst>
              <a:gd name="adj" fmla="val 2645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      Verificare la posizione della giunzione esofagogastrica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Confermare sempre al termine della procedura per assicurarsi che non vi sia </a:t>
            </a:r>
            <a:r>
              <a:rPr lang="it-IT" kern="0" dirty="0">
                <a:solidFill>
                  <a:prstClr val="black"/>
                </a:solidFill>
              </a:rPr>
              <a:t>già migrazione transiatale della sleeve</a:t>
            </a: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E4610E25-CA51-E2C9-42A6-C6EE902D32A4}"/>
              </a:ext>
            </a:extLst>
          </p:cNvPr>
          <p:cNvSpPr/>
          <p:nvPr/>
        </p:nvSpPr>
        <p:spPr>
          <a:xfrm>
            <a:off x="1106477" y="4697287"/>
            <a:ext cx="466601" cy="466601"/>
          </a:xfrm>
          <a:prstGeom prst="ellipse">
            <a:avLst/>
          </a:prstGeom>
          <a:solidFill>
            <a:srgbClr val="DA1B2E"/>
          </a:solidFill>
          <a:ln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5" name="Image 3" descr="preencoded.png">
            <a:extLst>
              <a:ext uri="{FF2B5EF4-FFF2-40B4-BE49-F238E27FC236}">
                <a16:creationId xmlns:a16="http://schemas.microsoft.com/office/drawing/2014/main" id="{9EAB45D1-D909-5827-C966-F8C96D444D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5337" y="4656716"/>
            <a:ext cx="417742" cy="417742"/>
          </a:xfrm>
          <a:prstGeom prst="rect">
            <a:avLst/>
          </a:prstGeom>
        </p:spPr>
      </p:pic>
      <p:pic>
        <p:nvPicPr>
          <p:cNvPr id="16" name="Immagine 7" descr="Immagine che contiene interno&#10;&#10;Descrizione generata automaticamente">
            <a:extLst>
              <a:ext uri="{FF2B5EF4-FFF2-40B4-BE49-F238E27FC236}">
                <a16:creationId xmlns:a16="http://schemas.microsoft.com/office/drawing/2014/main" id="{6968282F-16F8-CE6D-FB83-B842EDB955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5663" y="1447246"/>
            <a:ext cx="3184176" cy="1675799"/>
          </a:xfrm>
          <a:prstGeom prst="rect">
            <a:avLst/>
          </a:prstGeom>
        </p:spPr>
      </p:pic>
      <p:pic>
        <p:nvPicPr>
          <p:cNvPr id="17" name="Immagine 11" descr="Immagine che contiene Carne, interno&#10;&#10;Descrizione generata automaticamente">
            <a:extLst>
              <a:ext uri="{FF2B5EF4-FFF2-40B4-BE49-F238E27FC236}">
                <a16:creationId xmlns:a16="http://schemas.microsoft.com/office/drawing/2014/main" id="{A60D9DCF-30E0-ECA3-4B10-05250D4CCC1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9734" b="3054"/>
          <a:stretch>
            <a:fillRect/>
          </a:stretch>
        </p:blipFill>
        <p:spPr>
          <a:xfrm>
            <a:off x="8552444" y="3429000"/>
            <a:ext cx="3430614" cy="1844044"/>
          </a:xfrm>
          <a:prstGeom prst="rect">
            <a:avLst/>
          </a:prstGeom>
        </p:spPr>
      </p:pic>
      <p:pic>
        <p:nvPicPr>
          <p:cNvPr id="18" name="Picture 2" descr="SICOB — Science, Care, Innovation">
            <a:extLst>
              <a:ext uri="{FF2B5EF4-FFF2-40B4-BE49-F238E27FC236}">
                <a16:creationId xmlns:a16="http://schemas.microsoft.com/office/drawing/2014/main" id="{84D69ED6-11B8-9571-60F3-DAA47A887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0DB0F179-98EC-A38F-EE26-6B42DDB5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5501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72C5C-1779-62DF-7163-D057F72B1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3AA0DC11-C4A7-BC90-C0F4-2EBCB9A7B936}"/>
              </a:ext>
            </a:extLst>
          </p:cNvPr>
          <p:cNvSpPr/>
          <p:nvPr/>
        </p:nvSpPr>
        <p:spPr>
          <a:xfrm>
            <a:off x="691116" y="457440"/>
            <a:ext cx="3550789" cy="79438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A4E8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Takeaways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0FF47E0E-40DC-70C7-7072-F446411C189B}"/>
              </a:ext>
            </a:extLst>
          </p:cNvPr>
          <p:cNvSpPr/>
          <p:nvPr/>
        </p:nvSpPr>
        <p:spPr>
          <a:xfrm>
            <a:off x="691116" y="1146241"/>
            <a:ext cx="3931920" cy="0"/>
          </a:xfrm>
          <a:prstGeom prst="line">
            <a:avLst/>
          </a:prstGeom>
          <a:noFill/>
          <a:ln w="16510">
            <a:solidFill>
              <a:srgbClr val="A4D3CF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it-IT"/>
          </a:p>
        </p:txBody>
      </p:sp>
      <p:pic>
        <p:nvPicPr>
          <p:cNvPr id="6" name="Picture 1" descr="sicob_mosaic_vstrip.png">
            <a:extLst>
              <a:ext uri="{FF2B5EF4-FFF2-40B4-BE49-F238E27FC236}">
                <a16:creationId xmlns:a16="http://schemas.microsoft.com/office/drawing/2014/main" id="{3044D04C-480B-36EE-C0B3-7EC82A0A7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1116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2724ED8-9245-076B-64EA-6F10014CCC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92"/>
          <a:stretch>
            <a:fillRect/>
          </a:stretch>
        </p:blipFill>
        <p:spPr>
          <a:xfrm>
            <a:off x="5426384" y="253228"/>
            <a:ext cx="6765615" cy="3679922"/>
          </a:xfrm>
          <a:prstGeom prst="rect">
            <a:avLst/>
          </a:prstGeom>
        </p:spPr>
      </p:pic>
      <p:sp>
        <p:nvSpPr>
          <p:cNvPr id="3" name="Text 3">
            <a:extLst>
              <a:ext uri="{FF2B5EF4-FFF2-40B4-BE49-F238E27FC236}">
                <a16:creationId xmlns:a16="http://schemas.microsoft.com/office/drawing/2014/main" id="{A5FAE6D2-A55A-0238-C312-ACB549B37398}"/>
              </a:ext>
            </a:extLst>
          </p:cNvPr>
          <p:cNvSpPr/>
          <p:nvPr/>
        </p:nvSpPr>
        <p:spPr>
          <a:xfrm>
            <a:off x="1053034" y="1796055"/>
            <a:ext cx="4557265" cy="16984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marR="0" lvl="0" indent="-3429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1D478D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Buona durabilità a lungo termine</a:t>
            </a:r>
          </a:p>
          <a:p>
            <a:pPr defTabSz="914400">
              <a:lnSpc>
                <a:spcPct val="104000"/>
              </a:lnSpc>
              <a:defRPr/>
            </a:pPr>
            <a:r>
              <a:rPr lang="it-IT" sz="2000" kern="0" dirty="0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</a:rPr>
              <a:t>LSG+HHR: recidiva anatomica complessiva 13% (14/108) Freedom from </a:t>
            </a:r>
            <a:r>
              <a:rPr lang="it-IT" sz="2000" kern="0" dirty="0" err="1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</a:rPr>
              <a:t>recurrence</a:t>
            </a:r>
            <a:r>
              <a:rPr lang="it-IT" sz="2000" kern="0" dirty="0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</a:rPr>
              <a:t>: 98.1% a 5 anni; 68.9% a 10 anni, con perdita di peso mantenuta (BMI 42,7-&gt;29,1)</a:t>
            </a:r>
            <a:endParaRPr kumimoji="0" lang="it-IT" sz="2000" i="0" u="none" strike="noStrike" kern="0" cap="none" spc="0" normalizeH="0" baseline="0" noProof="0" dirty="0">
              <a:ln>
                <a:noFill/>
              </a:ln>
              <a:solidFill>
                <a:srgbClr val="1D478D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2BD2BD2-1AFB-31FE-9B8A-215ACD4AA793}"/>
              </a:ext>
            </a:extLst>
          </p:cNvPr>
          <p:cNvSpPr/>
          <p:nvPr/>
        </p:nvSpPr>
        <p:spPr>
          <a:xfrm>
            <a:off x="1134877" y="3933149"/>
            <a:ext cx="10045397" cy="1698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marR="0" lvl="0" indent="-3429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1D478D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Recidiva ≠ Reintervento</a:t>
            </a:r>
          </a:p>
          <a:p>
            <a:pPr marL="0" marR="0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kern="0" dirty="0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</a:rPr>
              <a:t>La recidiva anatomica non impone necessariamente un reintervento chirurgico. La gestione conservativa è sicura e altamente efficace nella maggior parte dei casi</a:t>
            </a:r>
            <a:endParaRPr kumimoji="0" lang="it-IT" sz="2000" i="0" u="none" strike="noStrike" kern="0" cap="none" spc="0" normalizeH="0" baseline="0" noProof="0" dirty="0">
              <a:ln>
                <a:noFill/>
              </a:ln>
              <a:solidFill>
                <a:srgbClr val="1D478D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B78E5EAB-9144-A963-26FC-844307CB63E3}"/>
              </a:ext>
            </a:extLst>
          </p:cNvPr>
          <p:cNvSpPr/>
          <p:nvPr/>
        </p:nvSpPr>
        <p:spPr>
          <a:xfrm>
            <a:off x="1134877" y="5606452"/>
            <a:ext cx="10608887" cy="1251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marR="0" lvl="0" indent="-34290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1D478D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GERD è il vero fattore determinante</a:t>
            </a:r>
          </a:p>
          <a:p>
            <a:pPr marL="0" marR="0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kern="0" dirty="0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GERD </a:t>
            </a:r>
            <a:r>
              <a:rPr lang="it-IT" sz="2000" kern="0" dirty="0" err="1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postop</a:t>
            </a:r>
            <a:r>
              <a:rPr lang="it-IT" sz="2000" kern="0" dirty="0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 – e non solo la recidiva anatomica – è il principale determinante per</a:t>
            </a:r>
          </a:p>
          <a:p>
            <a:pPr marL="0" marR="0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kern="0" dirty="0">
                <a:solidFill>
                  <a:srgbClr val="1D478D"/>
                </a:solidFill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l</a:t>
            </a:r>
            <a:r>
              <a:rPr kumimoji="0" lang="it-IT" sz="2000" i="0" u="none" strike="noStrike" kern="0" cap="none" spc="0" normalizeH="0" baseline="0" noProof="0" dirty="0">
                <a:ln>
                  <a:noFill/>
                </a:ln>
                <a:solidFill>
                  <a:srgbClr val="1D478D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Sora SemiBold" pitchFamily="34" charset="-120"/>
              </a:rPr>
              <a:t>a recidiva clinica e la revisione chirurgica.</a:t>
            </a:r>
          </a:p>
          <a:p>
            <a:pPr marL="0" marR="0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1D478D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Sora SemiBold" pitchFamily="34" charset="-120"/>
            </a:endParaRPr>
          </a:p>
          <a:p>
            <a:pPr marL="0" marR="0" lvl="0" indent="0" defTabSz="91440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1D478D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1" name="Picture 2" descr="SICOB — Science, Care, Innovation">
            <a:extLst>
              <a:ext uri="{FF2B5EF4-FFF2-40B4-BE49-F238E27FC236}">
                <a16:creationId xmlns:a16="http://schemas.microsoft.com/office/drawing/2014/main" id="{AE18A360-2032-9677-9CE6-96B78557D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65B87458-3A55-26A7-F850-2C6F31F77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863" y="4782369"/>
            <a:ext cx="1854822" cy="55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772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3313" y="1460937"/>
            <a:ext cx="3121800" cy="1302876"/>
          </a:xfrm>
        </p:spPr>
        <p:txBody>
          <a:bodyPr/>
          <a:lstStyle/>
          <a:p>
            <a:r>
              <a:rPr lang="it-IT" dirty="0"/>
              <a:t>Grazie</a:t>
            </a:r>
          </a:p>
        </p:txBody>
      </p:sp>
      <p:pic>
        <p:nvPicPr>
          <p:cNvPr id="2" name="Picture 2" descr="SICOB — Science, Care, Innovation">
            <a:extLst>
              <a:ext uri="{FF2B5EF4-FFF2-40B4-BE49-F238E27FC236}">
                <a16:creationId xmlns:a16="http://schemas.microsoft.com/office/drawing/2014/main" id="{B8174516-B27E-3DA7-CFA0-0B3A855CE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338" y="5404338"/>
            <a:ext cx="1453662" cy="145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B81F9C68-6A39-0085-909E-F730B2571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557" y="10598"/>
            <a:ext cx="2822123" cy="8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4E443A-98B5-0BF8-8A57-F94E221D8DD4}"/>
              </a:ext>
            </a:extLst>
          </p:cNvPr>
          <p:cNvSpPr txBox="1"/>
          <p:nvPr/>
        </p:nvSpPr>
        <p:spPr>
          <a:xfrm>
            <a:off x="5368205" y="3355524"/>
            <a:ext cx="60969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Francesco Maria Carrano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B. De Luca, F. Angrisani, G. 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Griguolo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F. C. Campanile, N. Perrotta, C. E. Boru, L. Angrisani, G. Silecchia</a:t>
            </a: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Università degli Studi La Sapienza</a:t>
            </a:r>
          </a:p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Ospedale Sant’Andrea, Roma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5808</TotalTime>
  <Words>1198</Words>
  <Application>Microsoft Macintosh PowerPoint</Application>
  <PresentationFormat>Widescreen</PresentationFormat>
  <Paragraphs>177</Paragraphs>
  <Slides>18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18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Garamond</vt:lpstr>
      <vt:lpstr>Inter</vt:lpstr>
      <vt:lpstr>Montserrat SemiBold</vt:lpstr>
      <vt:lpstr>Wingdings</vt:lpstr>
      <vt:lpstr>Office Theme</vt:lpstr>
      <vt:lpstr>1_Office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cp:lastModifiedBy>Beatrice De Luca</cp:lastModifiedBy>
  <cp:revision>16</cp:revision>
  <dcterms:created xsi:type="dcterms:W3CDTF">2013-01-27T09:14:16Z</dcterms:created>
  <dcterms:modified xsi:type="dcterms:W3CDTF">2026-09-17T08:59:22Z</dcterms:modified>
  <cp:category/>
</cp:coreProperties>
</file>